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Merriweather" panose="020B0604020202020204"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967" autoAdjust="0"/>
  </p:normalViewPr>
  <p:slideViewPr>
    <p:cSldViewPr snapToGrid="0">
      <p:cViewPr>
        <p:scale>
          <a:sx n="61" d="100"/>
          <a:sy n="61" d="100"/>
        </p:scale>
        <p:origin x="1096" y="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pj 1215" userId="e8d04638ceaa4e7f" providerId="LiveId" clId="{3E49DF44-0B85-49AF-897A-B7FA35935FEB}"/>
    <pc:docChg chg="delSld modSld">
      <pc:chgData name="tpj 1215" userId="e8d04638ceaa4e7f" providerId="LiveId" clId="{3E49DF44-0B85-49AF-897A-B7FA35935FEB}" dt="2020-08-12T00:43:02.126" v="2" actId="6549"/>
      <pc:docMkLst>
        <pc:docMk/>
      </pc:docMkLst>
      <pc:sldChg chg="del">
        <pc:chgData name="tpj 1215" userId="e8d04638ceaa4e7f" providerId="LiveId" clId="{3E49DF44-0B85-49AF-897A-B7FA35935FEB}" dt="2020-08-12T00:42:14.588" v="1" actId="47"/>
        <pc:sldMkLst>
          <pc:docMk/>
          <pc:sldMk cId="0" sldId="257"/>
        </pc:sldMkLst>
      </pc:sldChg>
      <pc:sldChg chg="modSp mod">
        <pc:chgData name="tpj 1215" userId="e8d04638ceaa4e7f" providerId="LiveId" clId="{3E49DF44-0B85-49AF-897A-B7FA35935FEB}" dt="2020-08-12T00:43:02.126" v="2" actId="6549"/>
        <pc:sldMkLst>
          <pc:docMk/>
          <pc:sldMk cId="0" sldId="276"/>
        </pc:sldMkLst>
        <pc:spChg chg="mod">
          <ac:chgData name="tpj 1215" userId="e8d04638ceaa4e7f" providerId="LiveId" clId="{3E49DF44-0B85-49AF-897A-B7FA35935FEB}" dt="2020-08-12T00:43:02.126" v="2" actId="6549"/>
          <ac:spMkLst>
            <pc:docMk/>
            <pc:sldMk cId="0" sldId="276"/>
            <ac:spMk id="238" creationId="{00000000-0000-0000-0000-000000000000}"/>
          </ac:spMkLst>
        </pc:spChg>
      </pc:sldChg>
      <pc:sldChg chg="modSp mod">
        <pc:chgData name="tpj 1215" userId="e8d04638ceaa4e7f" providerId="LiveId" clId="{3E49DF44-0B85-49AF-897A-B7FA35935FEB}" dt="2020-08-12T00:37:18.480" v="0" actId="14100"/>
        <pc:sldMkLst>
          <pc:docMk/>
          <pc:sldMk cId="0" sldId="285"/>
        </pc:sldMkLst>
        <pc:spChg chg="mod">
          <ac:chgData name="tpj 1215" userId="e8d04638ceaa4e7f" providerId="LiveId" clId="{3E49DF44-0B85-49AF-897A-B7FA35935FEB}" dt="2020-08-12T00:37:18.480" v="0" actId="14100"/>
          <ac:spMkLst>
            <pc:docMk/>
            <pc:sldMk cId="0" sldId="285"/>
            <ac:spMk id="29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16f6dcc4d_0_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16f6dcc4d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dk2"/>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The left graph shows the distribution of 2019 Australian Bushfires from August to December  2019. We can see that the bushfires spread all over the coasts of Australia. The right hand side shows the fire distribution by State of Australia in 2019. Above 70,000 fire events occurred in New South Wales.</a:t>
            </a:r>
            <a:endParaRPr sz="1200">
              <a:latin typeface="Times New Roman"/>
              <a:ea typeface="Times New Roman"/>
              <a:cs typeface="Times New Roman"/>
              <a:sym typeface="Times New Roman"/>
            </a:endParaRPr>
          </a:p>
          <a:p>
            <a:pPr marL="0" lvl="0" indent="0" algn="l" rtl="0">
              <a:spcBef>
                <a:spcPts val="1600"/>
              </a:spcBef>
              <a:spcAft>
                <a:spcPts val="0"/>
              </a:spcAft>
              <a:buNone/>
            </a:pPr>
            <a:endParaRPr sz="1200">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19253589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819253589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 The New South Wales has been most affected by the 2019 Australian Bushfires; therefore, we selected state of New South Wales and visualized the distribution of  fires cumulatively by month. The visualization processes are obtaining the New South Wales city administration boundary shapefiles, spatially joining the shapefile with the fire dataset using ArcGIS, exporting the attribute table to excel, importing the excel to Tableau and visualizing in heatmap. </a:t>
            </a:r>
            <a:endParaRPr sz="1200">
              <a:latin typeface="Times New Roman"/>
              <a:ea typeface="Times New Roman"/>
              <a:cs typeface="Times New Roman"/>
              <a:sym typeface="Times New Roman"/>
            </a:endParaRPr>
          </a:p>
          <a:p>
            <a:pPr marL="0" lvl="0" indent="0" algn="l" rtl="0">
              <a:lnSpc>
                <a:spcPct val="115000"/>
              </a:lnSpc>
              <a:spcBef>
                <a:spcPts val="1600"/>
              </a:spcBef>
              <a:spcAft>
                <a:spcPts val="0"/>
              </a:spcAft>
              <a:buNone/>
            </a:pPr>
            <a:endParaRPr sz="1200">
              <a:latin typeface="Times New Roman"/>
              <a:ea typeface="Times New Roman"/>
              <a:cs typeface="Times New Roman"/>
              <a:sym typeface="Times New Roman"/>
            </a:endParaRPr>
          </a:p>
          <a:p>
            <a:pPr marL="0" lvl="0" indent="0" algn="just" rtl="0">
              <a:spcBef>
                <a:spcPts val="1600"/>
              </a:spcBef>
              <a:spcAft>
                <a:spcPts val="1200"/>
              </a:spcAft>
              <a:buNone/>
            </a:pPr>
            <a:r>
              <a:rPr lang="en" sz="1200" i="1">
                <a:solidFill>
                  <a:schemeClr val="dk2"/>
                </a:solidFill>
                <a:latin typeface="Roboto"/>
                <a:ea typeface="Roboto"/>
                <a:cs typeface="Roboto"/>
                <a:sym typeface="Roboto"/>
              </a:rPr>
              <a:t>3.</a:t>
            </a:r>
            <a:r>
              <a:rPr lang="en" sz="1200">
                <a:solidFill>
                  <a:schemeClr val="dk2"/>
                </a:solidFill>
                <a:latin typeface="Roboto"/>
                <a:ea typeface="Roboto"/>
                <a:cs typeface="Roboto"/>
                <a:sym typeface="Roboto"/>
              </a:rPr>
              <a:t> New South Wales Monthly Fire Distributions for 2019 Bushfires- August to </a:t>
            </a:r>
            <a:r>
              <a:rPr lang="en" sz="1300">
                <a:solidFill>
                  <a:schemeClr val="dk2"/>
                </a:solidFill>
                <a:latin typeface="Roboto"/>
                <a:ea typeface="Roboto"/>
                <a:cs typeface="Roboto"/>
                <a:sym typeface="Roboto"/>
              </a:rPr>
              <a:t>December</a:t>
            </a:r>
            <a:endParaRPr sz="1200">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192a9bc1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192a9bc1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latin typeface="Times New Roman"/>
                <a:ea typeface="Times New Roman"/>
                <a:cs typeface="Times New Roman"/>
                <a:sym typeface="Times New Roman"/>
              </a:rPr>
              <a:t>The above graph shows the top 10 Cities in NSW for fire frequency in 2019. We can see that about 3,000 fires occurred in blue mountains national park, which is close to Sydney. About 4,000 fires occured in the city of Yarrowitch and Walcha, in between of Newcastle and  Coffs Harbour.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16f6dcc4d_0_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716f6dcc4d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The left hand side dashboard shows the trend of bushfires within 100km in 3 main cities, Coffs harbour, sydney, and newcastle. We chose these three cities because these cities are well-known and have most population in New South Wales. The number of fire events exponentially grows particularly in Coffs harbour. </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The right hand side dashboard shows the overall fire events in Australia to New South Wales to cities with frequent bushfires. </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Now, Olivia will present weather data analysis in 3 main cities with major fires.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16f6dcc4d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16f6dcc4d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just" rtl="0">
              <a:spcBef>
                <a:spcPts val="0"/>
              </a:spcBef>
              <a:spcAft>
                <a:spcPts val="0"/>
              </a:spcAft>
              <a:buSzPts val="1000"/>
              <a:buFont typeface="Times New Roman"/>
              <a:buChar char="●"/>
            </a:pPr>
            <a:r>
              <a:rPr lang="en" sz="1000">
                <a:highlight>
                  <a:srgbClr val="FFFFFF"/>
                </a:highlight>
                <a:latin typeface="Times New Roman"/>
                <a:ea typeface="Times New Roman"/>
                <a:cs typeface="Times New Roman"/>
                <a:sym typeface="Times New Roman"/>
              </a:rPr>
              <a:t>The main method to analyze the bushfires in this research was to examine the historical weather data leading up to these extreme bushfires as well as the weather data during the bushfires. </a:t>
            </a:r>
            <a:endParaRPr sz="1000">
              <a:highlight>
                <a:srgbClr val="FFFFFF"/>
              </a:highlight>
              <a:latin typeface="Times New Roman"/>
              <a:ea typeface="Times New Roman"/>
              <a:cs typeface="Times New Roman"/>
              <a:sym typeface="Times New Roman"/>
            </a:endParaRPr>
          </a:p>
          <a:p>
            <a:pPr marL="457200" lvl="0" indent="-292100" algn="just" rtl="0">
              <a:spcBef>
                <a:spcPts val="0"/>
              </a:spcBef>
              <a:spcAft>
                <a:spcPts val="0"/>
              </a:spcAft>
              <a:buSzPts val="1000"/>
              <a:buFont typeface="Times New Roman"/>
              <a:buChar char="●"/>
            </a:pPr>
            <a:r>
              <a:rPr lang="en" sz="1000">
                <a:highlight>
                  <a:srgbClr val="FFFFFF"/>
                </a:highlight>
                <a:latin typeface="Times New Roman"/>
                <a:ea typeface="Times New Roman"/>
                <a:cs typeface="Times New Roman"/>
                <a:sym typeface="Times New Roman"/>
              </a:rPr>
              <a:t>Using the results from the Fire Dataset distribution, we know that the state of New South Wales was affected most densely and severely. Considering the top 10 cities in this state with the most fires, we selected 3 major cities along the coast of New South Wales that are located near the top 10 cities affected. These 3 case study locations are Sydney, Coffs Harbour, and Newcastle and we used these 3 locations to examine weather trends leading up to the 2019 bushfires in Australia as well as how these 3 city’s weather features reacted in late 2019 from the nearby bushfires using five major weather factors that can affect the chance of fires: maximum temperature, minimum temperature, rainfall, humidity, and wind speed. </a:t>
            </a:r>
            <a:endParaRPr sz="10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16f6dcc4d_0_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716f6dcc4d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just" rtl="0">
              <a:spcBef>
                <a:spcPts val="0"/>
              </a:spcBef>
              <a:spcAft>
                <a:spcPts val="0"/>
              </a:spcAft>
              <a:buClr>
                <a:srgbClr val="000000"/>
              </a:buClr>
              <a:buSzPts val="1000"/>
              <a:buFont typeface="Times New Roman"/>
              <a:buChar char="●"/>
            </a:pPr>
            <a:r>
              <a:rPr lang="en" sz="1000">
                <a:latin typeface="Times New Roman"/>
                <a:ea typeface="Times New Roman"/>
                <a:cs typeface="Times New Roman"/>
                <a:sym typeface="Times New Roman"/>
              </a:rPr>
              <a:t>Each figure within the weather data analysis is visualizing a weather variable’s values over time and the series lines within the plots indicate the 3 different case study locations. We organized the visualizations by weather variable in order to observe any possible trends that the 3 locations share, either in the 10 years of historic data on the right or the 5 months of data during the fires, on the left. Additionally, A linear trend line was added to the plots in order to clearly visualize how the weather variables were trending over time. </a:t>
            </a:r>
            <a:endParaRPr sz="1000">
              <a:latin typeface="Times New Roman"/>
              <a:ea typeface="Times New Roman"/>
              <a:cs typeface="Times New Roman"/>
              <a:sym typeface="Times New Roman"/>
            </a:endParaRPr>
          </a:p>
          <a:p>
            <a:pPr marL="457200" lvl="0" indent="-292100" algn="just" rtl="0">
              <a:spcBef>
                <a:spcPts val="1200"/>
              </a:spcBef>
              <a:spcAft>
                <a:spcPts val="0"/>
              </a:spcAft>
              <a:buClr>
                <a:schemeClr val="dk2"/>
              </a:buClr>
              <a:buSzPts val="1000"/>
              <a:buFont typeface="Times New Roman"/>
              <a:buChar char="●"/>
            </a:pPr>
            <a:r>
              <a:rPr lang="en" sz="1000">
                <a:latin typeface="Times New Roman"/>
                <a:ea typeface="Times New Roman"/>
                <a:cs typeface="Times New Roman"/>
                <a:sym typeface="Times New Roman"/>
              </a:rPr>
              <a:t>Each of the variables examined for the 10 years of historic data are given with an annual average in order to reduce the noise and seasonality of the data and to give a clear message to the viewer. Similarly, the 5 month weather data analysis during the fires was calculated with a monthly average. </a:t>
            </a:r>
            <a:endParaRPr sz="1000">
              <a:latin typeface="Times New Roman"/>
              <a:ea typeface="Times New Roman"/>
              <a:cs typeface="Times New Roman"/>
              <a:sym typeface="Times New Roman"/>
            </a:endParaRPr>
          </a:p>
          <a:p>
            <a:pPr marL="457200" lvl="0" indent="-292100" algn="just" rtl="0">
              <a:spcBef>
                <a:spcPts val="1200"/>
              </a:spcBef>
              <a:spcAft>
                <a:spcPts val="1200"/>
              </a:spcAft>
              <a:buClr>
                <a:srgbClr val="000000"/>
              </a:buClr>
              <a:buSzPts val="1000"/>
              <a:buFont typeface="Times New Roman"/>
              <a:buChar char="●"/>
            </a:pPr>
            <a:r>
              <a:rPr lang="en" sz="1000">
                <a:latin typeface="Times New Roman"/>
                <a:ea typeface="Times New Roman"/>
                <a:cs typeface="Times New Roman"/>
                <a:sym typeface="Times New Roman"/>
              </a:rPr>
              <a:t>Maximum Temperature:The 10 years of historical weather data on the left shows cyclical increases and decreases for maximum temperature while the August to December 2019 data on the right shows steady growth.</a:t>
            </a:r>
            <a:endParaRPr sz="1000">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16f6dcc4d_0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16f6dcc4d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just" rtl="0">
              <a:spcBef>
                <a:spcPts val="0"/>
              </a:spcBef>
              <a:spcAft>
                <a:spcPts val="0"/>
              </a:spcAft>
              <a:buClr>
                <a:srgbClr val="000000"/>
              </a:buClr>
              <a:buSzPts val="1000"/>
              <a:buFont typeface="Times New Roman"/>
              <a:buChar char="●"/>
            </a:pPr>
            <a:r>
              <a:rPr lang="en" sz="1000" b="1" i="1">
                <a:latin typeface="Times New Roman"/>
                <a:ea typeface="Times New Roman"/>
                <a:cs typeface="Times New Roman"/>
                <a:sym typeface="Times New Roman"/>
              </a:rPr>
              <a:t>Minimum Temperature</a:t>
            </a:r>
            <a:r>
              <a:rPr lang="en" sz="1000">
                <a:latin typeface="Times New Roman"/>
                <a:ea typeface="Times New Roman"/>
                <a:cs typeface="Times New Roman"/>
                <a:sym typeface="Times New Roman"/>
              </a:rPr>
              <a:t>: The 10 years of historical weather data on the left also shows cyclical increases and decreases, however, has  a slight overall increase, while the August to December 2019 data shows a consistent increase in minimum temperature’.  </a:t>
            </a:r>
            <a:endParaRPr sz="1000">
              <a:latin typeface="Times New Roman"/>
              <a:ea typeface="Times New Roman"/>
              <a:cs typeface="Times New Roman"/>
              <a:sym typeface="Times New Roman"/>
            </a:endParaRPr>
          </a:p>
          <a:p>
            <a:pPr marL="457200" lvl="0" indent="-292100" algn="just" rtl="0">
              <a:spcBef>
                <a:spcPts val="1200"/>
              </a:spcBef>
              <a:spcAft>
                <a:spcPts val="1200"/>
              </a:spcAft>
              <a:buClr>
                <a:schemeClr val="dk2"/>
              </a:buClr>
              <a:buSzPts val="1000"/>
              <a:buFont typeface="Times New Roman"/>
              <a:buChar char="●"/>
            </a:pPr>
            <a:r>
              <a:rPr lang="en" sz="1000">
                <a:latin typeface="Times New Roman"/>
                <a:ea typeface="Times New Roman"/>
                <a:cs typeface="Times New Roman"/>
                <a:sym typeface="Times New Roman"/>
              </a:rPr>
              <a:t>For the 5 months of weather data during the bushfires, we We see a steady and consistent increase in both maximum and minimum temperature whereas it would normally be expected for these variables to drop during these late months of the year from August to December. However, they both continuously rose, suspectedly as a consequence of the severe bushfires surrounding these cities. </a:t>
            </a:r>
            <a:endParaRPr sz="1000">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16f6dcc4d_0_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16f6dcc4d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just" rtl="0">
              <a:spcBef>
                <a:spcPts val="0"/>
              </a:spcBef>
              <a:spcAft>
                <a:spcPts val="0"/>
              </a:spcAft>
              <a:buClr>
                <a:srgbClr val="000000"/>
              </a:buClr>
              <a:buSzPts val="1000"/>
              <a:buFont typeface="Times New Roman"/>
              <a:buChar char="●"/>
            </a:pPr>
            <a:r>
              <a:rPr lang="en" sz="1000" b="1" i="1">
                <a:latin typeface="Times New Roman"/>
                <a:ea typeface="Times New Roman"/>
                <a:cs typeface="Times New Roman"/>
                <a:sym typeface="Times New Roman"/>
              </a:rPr>
              <a:t>Rainfall</a:t>
            </a:r>
            <a:r>
              <a:rPr lang="en" sz="1000">
                <a:latin typeface="Times New Roman"/>
                <a:ea typeface="Times New Roman"/>
                <a:cs typeface="Times New Roman"/>
                <a:sym typeface="Times New Roman"/>
              </a:rPr>
              <a:t>: The 10 years of historical weather data for total rainfall shows a consistent decrease. In particular, the city of Coffs Harbour shows a dramatic decrease from 6mm in 2009 and 2.4mm in 2019. Similarly, The August to December 2019 data on the right shows an overall decrease in rainfall for two of the three case study locations. </a:t>
            </a:r>
            <a:endParaRPr sz="1000">
              <a:latin typeface="Times New Roman"/>
              <a:ea typeface="Times New Roman"/>
              <a:cs typeface="Times New Roman"/>
              <a:sym typeface="Times New Roman"/>
            </a:endParaRPr>
          </a:p>
          <a:p>
            <a:pPr marL="457200" lvl="0" indent="-292100" algn="just" rtl="0">
              <a:spcBef>
                <a:spcPts val="1200"/>
              </a:spcBef>
              <a:spcAft>
                <a:spcPts val="1200"/>
              </a:spcAft>
              <a:buClr>
                <a:schemeClr val="dk2"/>
              </a:buClr>
              <a:buSzPts val="1000"/>
              <a:buFont typeface="Times New Roman"/>
              <a:buChar char="●"/>
            </a:pPr>
            <a:r>
              <a:rPr lang="en" sz="1000">
                <a:latin typeface="Times New Roman"/>
                <a:ea typeface="Times New Roman"/>
                <a:cs typeface="Times New Roman"/>
                <a:sym typeface="Times New Roman"/>
              </a:rPr>
              <a:t>Both of these visualizations show overall decrease in rainfall. During the bushfires, It can be assumed that drought would have been a major issue due to lack of rainfall. </a:t>
            </a:r>
            <a:endParaRPr sz="1000">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16f6dcc4d_0_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16f6dcc4d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just" rtl="0">
              <a:spcBef>
                <a:spcPts val="0"/>
              </a:spcBef>
              <a:spcAft>
                <a:spcPts val="1200"/>
              </a:spcAft>
              <a:buClr>
                <a:srgbClr val="000000"/>
              </a:buClr>
              <a:buSzPts val="1000"/>
              <a:buFont typeface="Times New Roman"/>
              <a:buChar char="●"/>
            </a:pPr>
            <a:r>
              <a:rPr lang="en" sz="1000" b="1" i="1">
                <a:latin typeface="Times New Roman"/>
                <a:ea typeface="Times New Roman"/>
                <a:cs typeface="Times New Roman"/>
                <a:sym typeface="Times New Roman"/>
              </a:rPr>
              <a:t>Humidity</a:t>
            </a:r>
            <a:r>
              <a:rPr lang="en" sz="1000">
                <a:latin typeface="Times New Roman"/>
                <a:ea typeface="Times New Roman"/>
                <a:cs typeface="Times New Roman"/>
                <a:sym typeface="Times New Roman"/>
              </a:rPr>
              <a:t>: The historic data cyclical increases and decreases for relative humidity, with an overall decrease. Whereas the recent weather data during the fires has an overall increasing trend.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16f6dcc4d_0_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716f6dcc4d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just" rtl="0">
              <a:spcBef>
                <a:spcPts val="0"/>
              </a:spcBef>
              <a:spcAft>
                <a:spcPts val="1200"/>
              </a:spcAft>
              <a:buClr>
                <a:srgbClr val="000000"/>
              </a:buClr>
              <a:buSzPts val="1000"/>
              <a:buFont typeface="Times New Roman"/>
              <a:buChar char="●"/>
            </a:pPr>
            <a:r>
              <a:rPr lang="en" sz="1000" b="1" i="1">
                <a:latin typeface="Times New Roman"/>
                <a:ea typeface="Times New Roman"/>
                <a:cs typeface="Times New Roman"/>
                <a:sym typeface="Times New Roman"/>
              </a:rPr>
              <a:t>Wind Speed:</a:t>
            </a:r>
            <a:r>
              <a:rPr lang="en" sz="1000">
                <a:latin typeface="Times New Roman"/>
                <a:ea typeface="Times New Roman"/>
                <a:cs typeface="Times New Roman"/>
                <a:sym typeface="Times New Roman"/>
              </a:rPr>
              <a:t> historical data shows that most wind speed ranges from 14 to 16 km/hr. For the fire weather data, we see cyclical increases and decreases in wind speed for Sydney and Newcastle. In Coffs Harbour, however, the wind speed dramatically increased from 13 km/hr in August, when the bushfires began to spread rapidly, gradually up to 19 km/hr in November, then finally to 17 km/hr in December.</a:t>
            </a:r>
            <a:endParaRPr sz="1000">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16f6dcc4d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16f6dcc4d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716f6dcc4d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716f6dcc4d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Slide 21-29=  Sukriti</a:t>
            </a:r>
            <a:endParaRPr/>
          </a:p>
          <a:p>
            <a:pPr marL="0" lvl="0" indent="0" algn="l" rtl="0">
              <a:spcBef>
                <a:spcPts val="0"/>
              </a:spcBef>
              <a:spcAft>
                <a:spcPts val="0"/>
              </a:spcAft>
              <a:buNone/>
            </a:pPr>
            <a:r>
              <a:rPr lang="en"/>
              <a:t>Proximity = shows small assembled fire data in composition</a:t>
            </a:r>
            <a:endParaRPr/>
          </a:p>
          <a:p>
            <a:pPr marL="0" lvl="0" indent="0" algn="l" rtl="0">
              <a:spcBef>
                <a:spcPts val="0"/>
              </a:spcBef>
              <a:spcAft>
                <a:spcPts val="0"/>
              </a:spcAft>
              <a:buNone/>
            </a:pPr>
            <a:r>
              <a:rPr lang="en"/>
              <a:t>Similarity = the bushfire event data in the same state are colored-coded</a:t>
            </a:r>
            <a:endParaRPr/>
          </a:p>
          <a:p>
            <a:pPr marL="0" lvl="0" indent="0" algn="l" rtl="0">
              <a:spcBef>
                <a:spcPts val="0"/>
              </a:spcBef>
              <a:spcAft>
                <a:spcPts val="0"/>
              </a:spcAft>
              <a:buNone/>
            </a:pPr>
            <a:r>
              <a:rPr lang="en"/>
              <a:t>Good continuation = all the time series graphs for the weather data are in good continuation and consistent.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16f6dcc4d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16f6dcc4d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b="1" i="1">
                <a:latin typeface="Roboto"/>
                <a:ea typeface="Roboto"/>
                <a:cs typeface="Roboto"/>
                <a:sym typeface="Roboto"/>
              </a:rPr>
              <a:t>Python</a:t>
            </a:r>
            <a:r>
              <a:rPr lang="en" sz="1000" b="1" i="1">
                <a:highlight>
                  <a:schemeClr val="lt1"/>
                </a:highlight>
                <a:latin typeface="Roboto"/>
                <a:ea typeface="Roboto"/>
                <a:cs typeface="Roboto"/>
                <a:sym typeface="Roboto"/>
              </a:rPr>
              <a:t>: </a:t>
            </a:r>
            <a:r>
              <a:rPr lang="en" sz="1000">
                <a:highlight>
                  <a:schemeClr val="lt1"/>
                </a:highlight>
                <a:latin typeface="Roboto"/>
                <a:ea typeface="Roboto"/>
                <a:cs typeface="Roboto"/>
                <a:sym typeface="Roboto"/>
              </a:rPr>
              <a:t>The dataset was preprocessed using Python in order to count the number of fires/areas burned by the number of records per date and to count the value of weather data</a:t>
            </a:r>
            <a:endParaRPr sz="1000">
              <a:latin typeface="Roboto"/>
              <a:ea typeface="Roboto"/>
              <a:cs typeface="Roboto"/>
              <a:sym typeface="Roboto"/>
            </a:endParaRPr>
          </a:p>
          <a:p>
            <a:pPr marL="0" lvl="0" indent="0" algn="l" rtl="0">
              <a:lnSpc>
                <a:spcPct val="100000"/>
              </a:lnSpc>
              <a:spcBef>
                <a:spcPts val="1600"/>
              </a:spcBef>
              <a:spcAft>
                <a:spcPts val="0"/>
              </a:spcAft>
              <a:buNone/>
            </a:pPr>
            <a:r>
              <a:rPr lang="en" sz="1000" b="1" i="1">
                <a:latin typeface="Roboto"/>
                <a:ea typeface="Roboto"/>
                <a:cs typeface="Roboto"/>
                <a:sym typeface="Roboto"/>
              </a:rPr>
              <a:t>ArcGIS: </a:t>
            </a:r>
            <a:r>
              <a:rPr lang="en" sz="1000">
                <a:latin typeface="Roboto"/>
                <a:ea typeface="Roboto"/>
                <a:cs typeface="Roboto"/>
                <a:sym typeface="Roboto"/>
              </a:rPr>
              <a:t>To obtain city and state administration for each fire event, visualize the distribution of fires across Australia using the latitude and longitude features from the dataset, plotting the records individually for the identification of dense fire regions.</a:t>
            </a:r>
            <a:endParaRPr sz="1000">
              <a:latin typeface="Roboto"/>
              <a:ea typeface="Roboto"/>
              <a:cs typeface="Roboto"/>
              <a:sym typeface="Roboto"/>
            </a:endParaRPr>
          </a:p>
          <a:p>
            <a:pPr marL="0" lvl="0" indent="0" algn="l" rtl="0">
              <a:lnSpc>
                <a:spcPct val="100000"/>
              </a:lnSpc>
              <a:spcBef>
                <a:spcPts val="1600"/>
              </a:spcBef>
              <a:spcAft>
                <a:spcPts val="1600"/>
              </a:spcAft>
              <a:buNone/>
            </a:pPr>
            <a:r>
              <a:rPr lang="en" sz="1000">
                <a:latin typeface="Roboto"/>
                <a:ea typeface="Roboto"/>
                <a:cs typeface="Roboto"/>
                <a:sym typeface="Roboto"/>
              </a:rPr>
              <a:t>New South Wales had been affected by the Australian bushfires most severely, Therefore, the distribution of fires in New South Wales was visualized cumulatively by month.</a:t>
            </a:r>
            <a:endParaRPr sz="1000">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717ca25973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717ca2597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2019 Australia Bushfire distribution is displayed by an interactive map with a selection of state as an affordance. The next step was to illustrate our case studies in New South Wales, as the</a:t>
            </a:r>
            <a:endParaRPr/>
          </a:p>
          <a:p>
            <a:pPr marL="0" lvl="0" indent="0" algn="l" rtl="0">
              <a:spcBef>
                <a:spcPts val="0"/>
              </a:spcBef>
              <a:spcAft>
                <a:spcPts val="0"/>
              </a:spcAft>
              <a:buNone/>
            </a:pPr>
            <a:r>
              <a:rPr lang="en"/>
              <a:t>most affected state in Australia by these bushfires, in multiple ways. In order to keep consistent with the approach of exploring the continent-wide bushfire events,we built an interactive map to track monthly fire events along with top citywide fire distributions in 2019.</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16f6dcc4d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16f6dcc4d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Zooming = zooming-in and zoomimg-out</a:t>
            </a:r>
            <a:endParaRPr/>
          </a:p>
          <a:p>
            <a:pPr marL="0" lvl="0" indent="0" algn="l" rtl="0">
              <a:spcBef>
                <a:spcPts val="0"/>
              </a:spcBef>
              <a:spcAft>
                <a:spcPts val="0"/>
              </a:spcAft>
              <a:buNone/>
            </a:pPr>
            <a:r>
              <a:rPr lang="en"/>
              <a:t>Clickable = drop-down( state-wise and month-wise)</a:t>
            </a:r>
            <a:endParaRPr/>
          </a:p>
          <a:p>
            <a:pPr marL="0" lvl="0" indent="0" algn="l" rtl="0">
              <a:spcBef>
                <a:spcPts val="0"/>
              </a:spcBef>
              <a:spcAft>
                <a:spcPts val="0"/>
              </a:spcAft>
              <a:buNone/>
            </a:pPr>
            <a:r>
              <a:rPr lang="en"/>
              <a:t>Interactive map similar to animation</a:t>
            </a:r>
            <a:endParaRPr/>
          </a:p>
          <a:p>
            <a:pPr marL="0" lvl="0" indent="0" algn="l" rtl="0">
              <a:spcBef>
                <a:spcPts val="0"/>
              </a:spcBef>
              <a:spcAft>
                <a:spcPts val="0"/>
              </a:spcAft>
              <a:buNone/>
            </a:pPr>
            <a:r>
              <a:rPr lang="en"/>
              <a:t>Bar graphs are effective</a:t>
            </a:r>
            <a:endParaRPr/>
          </a:p>
          <a:p>
            <a:pPr marL="0" lvl="0" indent="0" algn="l" rtl="0">
              <a:spcBef>
                <a:spcPts val="0"/>
              </a:spcBef>
              <a:spcAft>
                <a:spcPts val="0"/>
              </a:spcAft>
              <a:buNone/>
            </a:pPr>
            <a:r>
              <a:rPr lang="en"/>
              <a:t>in comparing multiple features and values that fall within</a:t>
            </a:r>
            <a:endParaRPr/>
          </a:p>
          <a:p>
            <a:pPr marL="0" lvl="0" indent="0" algn="l" rtl="0">
              <a:spcBef>
                <a:spcPts val="0"/>
              </a:spcBef>
              <a:spcAft>
                <a:spcPts val="0"/>
              </a:spcAft>
              <a:buNone/>
            </a:pPr>
            <a:r>
              <a:rPr lang="en"/>
              <a:t>the same datasets. In Figure 6a, the city name is nominal</a:t>
            </a:r>
            <a:endParaRPr/>
          </a:p>
          <a:p>
            <a:pPr marL="0" lvl="0" indent="0" algn="l" rtl="0">
              <a:spcBef>
                <a:spcPts val="0"/>
              </a:spcBef>
              <a:spcAft>
                <a:spcPts val="0"/>
              </a:spcAft>
              <a:buNone/>
            </a:pPr>
            <a:r>
              <a:rPr lang="en"/>
              <a:t>data, and the number of bushfire events is discrete data as</a:t>
            </a:r>
            <a:endParaRPr/>
          </a:p>
          <a:p>
            <a:pPr marL="0" lvl="0" indent="0" algn="l" rtl="0">
              <a:spcBef>
                <a:spcPts val="0"/>
              </a:spcBef>
              <a:spcAft>
                <a:spcPts val="0"/>
              </a:spcAft>
              <a:buNone/>
            </a:pPr>
            <a:r>
              <a:rPr lang="en"/>
              <a:t>an integer. Bar graphs are easily displayed and</a:t>
            </a:r>
            <a:endParaRPr/>
          </a:p>
          <a:p>
            <a:pPr marL="0" lvl="0" indent="0" algn="l" rtl="0">
              <a:spcBef>
                <a:spcPts val="0"/>
              </a:spcBef>
              <a:spcAft>
                <a:spcPts val="0"/>
              </a:spcAft>
              <a:buNone/>
            </a:pPr>
            <a:r>
              <a:rPr lang="en"/>
              <a:t>interpretable with the city values on the y-axis and the</a:t>
            </a:r>
            <a:endParaRPr/>
          </a:p>
          <a:p>
            <a:pPr marL="0" lvl="0" indent="0" algn="l" rtl="0">
              <a:spcBef>
                <a:spcPts val="0"/>
              </a:spcBef>
              <a:spcAft>
                <a:spcPts val="0"/>
              </a:spcAft>
              <a:buNone/>
            </a:pPr>
            <a:r>
              <a:rPr lang="en"/>
              <a:t>number of bushfire events on the x-axis.</a:t>
            </a:r>
            <a:endParaRPr/>
          </a:p>
          <a:p>
            <a:pPr marL="0" lvl="0" indent="0" algn="l" rtl="0">
              <a:spcBef>
                <a:spcPts val="0"/>
              </a:spcBef>
              <a:spcAft>
                <a:spcPts val="0"/>
              </a:spcAft>
              <a:buNone/>
            </a:pPr>
            <a:r>
              <a:rPr lang="en"/>
              <a:t>Line charts are effective in</a:t>
            </a:r>
            <a:endParaRPr/>
          </a:p>
          <a:p>
            <a:pPr marL="0" lvl="0" indent="0" algn="l" rtl="0">
              <a:spcBef>
                <a:spcPts val="0"/>
              </a:spcBef>
              <a:spcAft>
                <a:spcPts val="0"/>
              </a:spcAft>
              <a:buNone/>
            </a:pPr>
            <a:r>
              <a:rPr lang="en"/>
              <a:t>displaying the trends of change through time. Figure 8a-e</a:t>
            </a:r>
            <a:endParaRPr/>
          </a:p>
          <a:p>
            <a:pPr marL="0" lvl="0" indent="0" algn="l" rtl="0">
              <a:spcBef>
                <a:spcPts val="0"/>
              </a:spcBef>
              <a:spcAft>
                <a:spcPts val="0"/>
              </a:spcAft>
              <a:buNone/>
            </a:pPr>
            <a:r>
              <a:rPr lang="en"/>
              <a:t>and Figure 9a-e illustrate fluctuations and patterns of</a:t>
            </a:r>
            <a:endParaRPr/>
          </a:p>
          <a:p>
            <a:pPr marL="0" lvl="0" indent="0" algn="l" rtl="0">
              <a:spcBef>
                <a:spcPts val="0"/>
              </a:spcBef>
              <a:spcAft>
                <a:spcPts val="0"/>
              </a:spcAft>
              <a:buNone/>
            </a:pPr>
            <a:r>
              <a:rPr lang="en"/>
              <a:t>annual and monthly data associated with different cities’</a:t>
            </a:r>
            <a:endParaRPr/>
          </a:p>
          <a:p>
            <a:pPr marL="0" lvl="0" indent="0" algn="l" rtl="0">
              <a:spcBef>
                <a:spcPts val="0"/>
              </a:spcBef>
              <a:spcAft>
                <a:spcPts val="0"/>
              </a:spcAft>
              <a:buNone/>
            </a:pPr>
            <a:r>
              <a:rPr lang="en"/>
              <a:t>weather datasets.</a:t>
            </a:r>
            <a:endParaRPr/>
          </a:p>
          <a:p>
            <a:pPr marL="0" lvl="0" indent="0" algn="l" rtl="0">
              <a:spcBef>
                <a:spcPts val="0"/>
              </a:spcBef>
              <a:spcAft>
                <a:spcPts val="0"/>
              </a:spcAft>
              <a:buNone/>
            </a:pPr>
            <a:r>
              <a:rPr lang="en"/>
              <a:t>In this</a:t>
            </a:r>
            <a:endParaRPr/>
          </a:p>
          <a:p>
            <a:pPr marL="0" lvl="0" indent="0" algn="l" rtl="0">
              <a:spcBef>
                <a:spcPts val="0"/>
              </a:spcBef>
              <a:spcAft>
                <a:spcPts val="0"/>
              </a:spcAft>
              <a:buNone/>
            </a:pPr>
            <a:r>
              <a:rPr lang="en"/>
              <a:t>project, heat maps with longitude, latitude, and other</a:t>
            </a:r>
            <a:endParaRPr/>
          </a:p>
          <a:p>
            <a:pPr marL="0" lvl="0" indent="0" algn="l" rtl="0">
              <a:spcBef>
                <a:spcPts val="0"/>
              </a:spcBef>
              <a:spcAft>
                <a:spcPts val="0"/>
              </a:spcAft>
              <a:buNone/>
            </a:pPr>
            <a:r>
              <a:rPr lang="en"/>
              <a:t>quantitative values are useful to represent geographical</a:t>
            </a:r>
            <a:endParaRPr/>
          </a:p>
          <a:p>
            <a:pPr marL="0" lvl="0" indent="0" algn="l" rtl="0">
              <a:spcBef>
                <a:spcPts val="0"/>
              </a:spcBef>
              <a:spcAft>
                <a:spcPts val="0"/>
              </a:spcAft>
              <a:buNone/>
            </a:pPr>
            <a:r>
              <a:rPr lang="en"/>
              <a:t>data with color and density.</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16f6dcc4d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16f6dcc4d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illustrate the recent Australia bushfire events in two forms: Interactive dashboard and time- series plot for weather dataset</a:t>
            </a:r>
            <a:endParaRPr/>
          </a:p>
          <a:p>
            <a:pPr marL="0" lvl="0" indent="0" algn="l" rtl="0">
              <a:spcBef>
                <a:spcPts val="0"/>
              </a:spcBef>
              <a:spcAft>
                <a:spcPts val="0"/>
              </a:spcAft>
              <a:buNone/>
            </a:pPr>
            <a:r>
              <a:rPr lang="en"/>
              <a:t>The 2019 Australia Bushfire</a:t>
            </a:r>
            <a:endParaRPr/>
          </a:p>
          <a:p>
            <a:pPr marL="0" lvl="0" indent="0" algn="l" rtl="0">
              <a:spcBef>
                <a:spcPts val="0"/>
              </a:spcBef>
              <a:spcAft>
                <a:spcPts val="0"/>
              </a:spcAft>
              <a:buNone/>
            </a:pPr>
            <a:r>
              <a:rPr lang="en"/>
              <a:t>distribution is displayed by an interactive map with a</a:t>
            </a:r>
            <a:endParaRPr/>
          </a:p>
          <a:p>
            <a:pPr marL="0" lvl="0" indent="0" algn="l" rtl="0">
              <a:spcBef>
                <a:spcPts val="0"/>
              </a:spcBef>
              <a:spcAft>
                <a:spcPts val="0"/>
              </a:spcAft>
              <a:buNone/>
            </a:pPr>
            <a:r>
              <a:rPr lang="en"/>
              <a:t>selection of state as an affordance. The next step was to</a:t>
            </a:r>
            <a:endParaRPr/>
          </a:p>
          <a:p>
            <a:pPr marL="0" lvl="0" indent="0" algn="l" rtl="0">
              <a:spcBef>
                <a:spcPts val="0"/>
              </a:spcBef>
              <a:spcAft>
                <a:spcPts val="0"/>
              </a:spcAft>
              <a:buNone/>
            </a:pPr>
            <a:r>
              <a:rPr lang="en"/>
              <a:t>illustrate our case studies in New South Wales, as the</a:t>
            </a:r>
            <a:endParaRPr/>
          </a:p>
          <a:p>
            <a:pPr marL="0" lvl="0" indent="0" algn="l" rtl="0">
              <a:spcBef>
                <a:spcPts val="0"/>
              </a:spcBef>
              <a:spcAft>
                <a:spcPts val="0"/>
              </a:spcAft>
              <a:buNone/>
            </a:pPr>
            <a:r>
              <a:rPr lang="en"/>
              <a:t>most affected state in Australia by these bushfires, in</a:t>
            </a:r>
            <a:endParaRPr/>
          </a:p>
          <a:p>
            <a:pPr marL="0" lvl="0" indent="0" algn="l" rtl="0">
              <a:spcBef>
                <a:spcPts val="0"/>
              </a:spcBef>
              <a:spcAft>
                <a:spcPts val="0"/>
              </a:spcAft>
              <a:buNone/>
            </a:pPr>
            <a:r>
              <a:rPr lang="en"/>
              <a:t>multiple ways. In order to keep consistent with the</a:t>
            </a:r>
            <a:endParaRPr/>
          </a:p>
          <a:p>
            <a:pPr marL="0" lvl="0" indent="0" algn="l" rtl="0">
              <a:spcBef>
                <a:spcPts val="0"/>
              </a:spcBef>
              <a:spcAft>
                <a:spcPts val="0"/>
              </a:spcAft>
              <a:buNone/>
            </a:pPr>
            <a:r>
              <a:rPr lang="en"/>
              <a:t>approach of exploring the continent-wide bushfire events,</a:t>
            </a:r>
            <a:endParaRPr/>
          </a:p>
          <a:p>
            <a:pPr marL="0" lvl="0" indent="0" algn="l" rtl="0">
              <a:spcBef>
                <a:spcPts val="0"/>
              </a:spcBef>
              <a:spcAft>
                <a:spcPts val="0"/>
              </a:spcAft>
              <a:buNone/>
            </a:pPr>
            <a:r>
              <a:rPr lang="en"/>
              <a:t>we built an interactive map to track monthly fire events</a:t>
            </a:r>
            <a:endParaRPr/>
          </a:p>
          <a:p>
            <a:pPr marL="0" lvl="0" indent="0" algn="l" rtl="0">
              <a:spcBef>
                <a:spcPts val="0"/>
              </a:spcBef>
              <a:spcAft>
                <a:spcPts val="0"/>
              </a:spcAft>
              <a:buNone/>
            </a:pPr>
            <a:r>
              <a:rPr lang="en"/>
              <a:t>along with top citywide fire distributions in 2019.</a:t>
            </a:r>
            <a:endParaRPr/>
          </a:p>
          <a:p>
            <a:pPr marL="0" lvl="0" indent="0" algn="l" rtl="0">
              <a:spcBef>
                <a:spcPts val="0"/>
              </a:spcBef>
              <a:spcAft>
                <a:spcPts val="0"/>
              </a:spcAft>
              <a:buNone/>
            </a:pPr>
            <a:r>
              <a:rPr lang="en"/>
              <a:t>The second form to examine this crisis in</a:t>
            </a:r>
            <a:endParaRPr/>
          </a:p>
          <a:p>
            <a:pPr marL="0" lvl="0" indent="0" algn="l" rtl="0">
              <a:spcBef>
                <a:spcPts val="0"/>
              </a:spcBef>
              <a:spcAft>
                <a:spcPts val="0"/>
              </a:spcAft>
              <a:buNone/>
            </a:pPr>
            <a:r>
              <a:rPr lang="en"/>
              <a:t>Australia was to produce and display time-series plots for</a:t>
            </a:r>
            <a:endParaRPr/>
          </a:p>
          <a:p>
            <a:pPr marL="0" lvl="0" indent="0" algn="l" rtl="0">
              <a:spcBef>
                <a:spcPts val="0"/>
              </a:spcBef>
              <a:spcAft>
                <a:spcPts val="0"/>
              </a:spcAft>
              <a:buNone/>
            </a:pPr>
            <a:r>
              <a:rPr lang="en"/>
              <a:t>several crucial weather variables related to fire</a:t>
            </a:r>
            <a:endParaRPr/>
          </a:p>
          <a:p>
            <a:pPr marL="0" lvl="0" indent="0" algn="l" rtl="0">
              <a:spcBef>
                <a:spcPts val="0"/>
              </a:spcBef>
              <a:spcAft>
                <a:spcPts val="0"/>
              </a:spcAft>
              <a:buNone/>
            </a:pPr>
            <a:r>
              <a:rPr lang="en"/>
              <a:t>occurrences such as temperature, humidity, rainfall, and</a:t>
            </a:r>
            <a:endParaRPr/>
          </a:p>
          <a:p>
            <a:pPr marL="0" lvl="0" indent="0" algn="l" rtl="0">
              <a:spcBef>
                <a:spcPts val="0"/>
              </a:spcBef>
              <a:spcAft>
                <a:spcPts val="0"/>
              </a:spcAft>
              <a:buNone/>
            </a:pPr>
            <a:r>
              <a:rPr lang="en"/>
              <a:t>wind speed.</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186fe27b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8186fe27b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1000">
              <a:latin typeface="Roboto"/>
              <a:ea typeface="Roboto"/>
              <a:cs typeface="Roboto"/>
              <a:sym typeface="Roboto"/>
            </a:endParaRPr>
          </a:p>
          <a:p>
            <a:pPr marL="0" lvl="0" indent="0" algn="l" rtl="0">
              <a:spcBef>
                <a:spcPts val="120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716f6dcc4d_0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716f6dcc4d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16f6dcc4d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716f6dcc4d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717ca2597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717ca25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717f27284b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717f27284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19fe33831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19fe3383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819fe33831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819fe3383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16f6dcc4d_0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16f6dcc4d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16f6dcc4d_0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16f6dcc4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16f6dcc4d_0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16f6dcc4d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16f6dcc4d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16f6dcc4d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10-15 slide: Ginny</a:t>
            </a:r>
            <a:endParaRPr sz="1800" b="1" dirty="0">
              <a:latin typeface="Roboto"/>
              <a:ea typeface="Roboto"/>
              <a:cs typeface="Roboto"/>
              <a:sym typeface="Roboto"/>
            </a:endParaRPr>
          </a:p>
          <a:p>
            <a:pPr marL="0" lvl="0" indent="0" algn="l" rtl="0">
              <a:spcBef>
                <a:spcPts val="0"/>
              </a:spcBef>
              <a:spcAft>
                <a:spcPts val="0"/>
              </a:spcAft>
              <a:buNone/>
            </a:pPr>
            <a:r>
              <a:rPr lang="en" dirty="0"/>
              <a:t>In this project, we examine</a:t>
            </a:r>
            <a:r>
              <a:rPr lang="en-US"/>
              <a:t>d</a:t>
            </a:r>
            <a:r>
              <a:rPr lang="en"/>
              <a:t> the visualization products in two forms. </a:t>
            </a:r>
            <a:endParaRPr dirty="0"/>
          </a:p>
          <a:p>
            <a:pPr marL="0" lvl="0" indent="0" algn="l" rtl="0">
              <a:lnSpc>
                <a:spcPct val="115000"/>
              </a:lnSpc>
              <a:spcBef>
                <a:spcPts val="0"/>
              </a:spcBef>
              <a:spcAft>
                <a:spcPts val="0"/>
              </a:spcAft>
              <a:buNone/>
            </a:pPr>
            <a:r>
              <a:rPr lang="en" sz="1200" dirty="0">
                <a:latin typeface="Roboto"/>
                <a:ea typeface="Roboto"/>
                <a:cs typeface="Roboto"/>
                <a:sym typeface="Roboto"/>
              </a:rPr>
              <a:t>Part 1 Explores the occurrence of 2019 Australian Bushfires from August to December. </a:t>
            </a:r>
            <a:endParaRPr sz="1200" dirty="0">
              <a:latin typeface="Roboto"/>
              <a:ea typeface="Roboto"/>
              <a:cs typeface="Roboto"/>
              <a:sym typeface="Roboto"/>
            </a:endParaRPr>
          </a:p>
          <a:p>
            <a:pPr marL="0" lvl="0" indent="0" algn="l" rtl="0">
              <a:lnSpc>
                <a:spcPct val="115000"/>
              </a:lnSpc>
              <a:spcBef>
                <a:spcPts val="1600"/>
              </a:spcBef>
              <a:spcAft>
                <a:spcPts val="0"/>
              </a:spcAft>
              <a:buNone/>
            </a:pPr>
            <a:r>
              <a:rPr lang="en" sz="1200" dirty="0">
                <a:latin typeface="Roboto"/>
                <a:ea typeface="Roboto"/>
                <a:cs typeface="Roboto"/>
                <a:sym typeface="Roboto"/>
              </a:rPr>
              <a:t>Part 2 Explores the historical Australian weather trend from 2008 to 2019 in five main weather features</a:t>
            </a:r>
            <a:endParaRPr sz="1200" dirty="0">
              <a:latin typeface="Roboto"/>
              <a:ea typeface="Roboto"/>
              <a:cs typeface="Roboto"/>
              <a:sym typeface="Roboto"/>
            </a:endParaRPr>
          </a:p>
          <a:p>
            <a:pPr marL="0" lvl="0" indent="0" algn="l" rtl="0">
              <a:spcBef>
                <a:spcPts val="1600"/>
              </a:spcBef>
              <a:spcAft>
                <a:spcPts val="0"/>
              </a:spcAft>
              <a:buNone/>
            </a:pPr>
            <a:endParaRPr sz="1200" dirty="0">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16f6dcc4d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16f6dcc4d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have a better understanding of the severity of 2019 bushfires in Australia, we created the a line graph with time series. </a:t>
            </a:r>
            <a:endParaRPr/>
          </a:p>
          <a:p>
            <a:pPr marL="0" lvl="0" indent="0" algn="l" rtl="0">
              <a:spcBef>
                <a:spcPts val="0"/>
              </a:spcBef>
              <a:spcAft>
                <a:spcPts val="0"/>
              </a:spcAft>
              <a:buNone/>
            </a:pPr>
            <a:r>
              <a:rPr lang="en"/>
              <a:t>We can see that the number of fires peaked in mid September 2019, decreased in October, showed ups and downs in November and December, and peaked again in early January 2020, then decreased afterwards. </a:t>
            </a:r>
            <a:endParaRPr sz="1300">
              <a:solidFill>
                <a:schemeClr val="dk2"/>
              </a:solidFill>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hyperlink" Target="https://www.reuters.com/article/us-australia-bushfires/australia-evacuates-parts-of-its-capital-as-bushfire-conditions-return-idUSKBN1ZK2T5?il=0"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208075" y="919475"/>
            <a:ext cx="8520600" cy="12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Calibri"/>
                <a:ea typeface="Calibri"/>
                <a:cs typeface="Calibri"/>
                <a:sym typeface="Calibri"/>
              </a:rPr>
              <a:t>2019 Australian Bushfires and Weather Trend Analysis</a:t>
            </a:r>
            <a:endParaRPr sz="3000" dirty="0">
              <a:latin typeface="Calibri"/>
              <a:ea typeface="Calibri"/>
              <a:cs typeface="Calibri"/>
              <a:sym typeface="Calibri"/>
            </a:endParaRPr>
          </a:p>
        </p:txBody>
      </p:sp>
      <p:sp>
        <p:nvSpPr>
          <p:cNvPr id="65" name="Google Shape;65;p13"/>
          <p:cNvSpPr txBox="1">
            <a:spLocks noGrp="1"/>
          </p:cNvSpPr>
          <p:nvPr>
            <p:ph type="subTitle" idx="1"/>
          </p:nvPr>
        </p:nvSpPr>
        <p:spPr>
          <a:xfrm>
            <a:off x="4072950" y="2201975"/>
            <a:ext cx="4716900" cy="261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sz="2400">
              <a:solidFill>
                <a:srgbClr val="F3F3F3"/>
              </a:solidFill>
            </a:endParaRPr>
          </a:p>
          <a:p>
            <a:pPr marL="0" lvl="0" indent="0" algn="r" rtl="0">
              <a:spcBef>
                <a:spcPts val="0"/>
              </a:spcBef>
              <a:spcAft>
                <a:spcPts val="0"/>
              </a:spcAft>
              <a:buNone/>
            </a:pPr>
            <a:r>
              <a:rPr lang="en" sz="1650">
                <a:solidFill>
                  <a:srgbClr val="FFFFFF"/>
                </a:solidFill>
                <a:latin typeface="Calibri"/>
                <a:ea typeface="Calibri"/>
                <a:cs typeface="Calibri"/>
                <a:sym typeface="Calibri"/>
              </a:rPr>
              <a:t>Group 16</a:t>
            </a:r>
            <a:r>
              <a:rPr lang="en" sz="2400">
                <a:solidFill>
                  <a:srgbClr val="F3F3F3"/>
                </a:solidFill>
              </a:rPr>
              <a:t> </a:t>
            </a:r>
            <a:endParaRPr sz="2400">
              <a:solidFill>
                <a:srgbClr val="F3F3F3"/>
              </a:solidFill>
            </a:endParaRPr>
          </a:p>
          <a:p>
            <a:pPr marL="0" lvl="0" indent="0" algn="r" rtl="0">
              <a:spcBef>
                <a:spcPts val="0"/>
              </a:spcBef>
              <a:spcAft>
                <a:spcPts val="0"/>
              </a:spcAft>
              <a:buNone/>
            </a:pPr>
            <a:r>
              <a:rPr lang="en" sz="2400">
                <a:solidFill>
                  <a:srgbClr val="F3F3F3"/>
                </a:solidFill>
              </a:rPr>
              <a:t>   </a:t>
            </a:r>
            <a:endParaRPr sz="2400">
              <a:solidFill>
                <a:srgbClr val="F3F3F3"/>
              </a:solidFill>
            </a:endParaRPr>
          </a:p>
          <a:p>
            <a:pPr marL="0" lvl="0" indent="0" algn="r" rtl="0">
              <a:spcBef>
                <a:spcPts val="0"/>
              </a:spcBef>
              <a:spcAft>
                <a:spcPts val="0"/>
              </a:spcAft>
              <a:buNone/>
            </a:pPr>
            <a:r>
              <a:rPr lang="en" sz="1650">
                <a:solidFill>
                  <a:srgbClr val="FFFFFF"/>
                </a:solidFill>
                <a:latin typeface="Calibri"/>
                <a:ea typeface="Calibri"/>
                <a:cs typeface="Calibri"/>
                <a:sym typeface="Calibri"/>
              </a:rPr>
              <a:t>Olivia Alexander 014545986                                                                                                                                                                                                                         </a:t>
            </a:r>
            <a:endParaRPr sz="1650">
              <a:solidFill>
                <a:srgbClr val="FFFFFF"/>
              </a:solidFill>
              <a:latin typeface="Calibri"/>
              <a:ea typeface="Calibri"/>
              <a:cs typeface="Calibri"/>
              <a:sym typeface="Calibri"/>
            </a:endParaRPr>
          </a:p>
          <a:p>
            <a:pPr marL="0" lvl="0" indent="0" algn="r" rtl="0">
              <a:spcBef>
                <a:spcPts val="0"/>
              </a:spcBef>
              <a:spcAft>
                <a:spcPts val="0"/>
              </a:spcAft>
              <a:buNone/>
            </a:pPr>
            <a:r>
              <a:rPr lang="en" sz="1650">
                <a:solidFill>
                  <a:srgbClr val="FFFFFF"/>
                </a:solidFill>
                <a:latin typeface="Calibri"/>
                <a:ea typeface="Calibri"/>
                <a:cs typeface="Calibri"/>
                <a:sym typeface="Calibri"/>
              </a:rPr>
              <a:t>   Jeehee(Ginny) Choi 012565696</a:t>
            </a:r>
            <a:endParaRPr sz="1650">
              <a:solidFill>
                <a:srgbClr val="FFFFFF"/>
              </a:solidFill>
              <a:latin typeface="Calibri"/>
              <a:ea typeface="Calibri"/>
              <a:cs typeface="Calibri"/>
              <a:sym typeface="Calibri"/>
            </a:endParaRPr>
          </a:p>
          <a:p>
            <a:pPr marL="0" lvl="0" indent="0" algn="r" rtl="0">
              <a:spcBef>
                <a:spcPts val="0"/>
              </a:spcBef>
              <a:spcAft>
                <a:spcPts val="0"/>
              </a:spcAft>
              <a:buNone/>
            </a:pPr>
            <a:r>
              <a:rPr lang="en" sz="1650">
                <a:solidFill>
                  <a:srgbClr val="FFFFFF"/>
                </a:solidFill>
                <a:latin typeface="Calibri"/>
                <a:ea typeface="Calibri"/>
                <a:cs typeface="Calibri"/>
                <a:sym typeface="Calibri"/>
              </a:rPr>
              <a:t>Sukriti Mishra 014580696                           Ziwei(Sophia) Song 014557231</a:t>
            </a:r>
            <a:endParaRPr sz="2400">
              <a:solidFill>
                <a:srgbClr val="FFFFFF"/>
              </a:solidFill>
            </a:endParaRPr>
          </a:p>
          <a:p>
            <a:pPr marL="0" lvl="0" indent="0" algn="r" rtl="0">
              <a:spcBef>
                <a:spcPts val="0"/>
              </a:spcBef>
              <a:spcAft>
                <a:spcPts val="0"/>
              </a:spcAft>
              <a:buNone/>
            </a:pPr>
            <a:endParaRPr sz="24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Visualization Part 1- Fire Dataset (2)</a:t>
            </a:r>
            <a:endParaRPr/>
          </a:p>
          <a:p>
            <a:pPr marL="0" lvl="0" indent="0" algn="l" rtl="0">
              <a:spcBef>
                <a:spcPts val="0"/>
              </a:spcBef>
              <a:spcAft>
                <a:spcPts val="0"/>
              </a:spcAft>
              <a:buNone/>
            </a:pPr>
            <a:endParaRPr/>
          </a:p>
        </p:txBody>
      </p:sp>
      <p:pic>
        <p:nvPicPr>
          <p:cNvPr id="154" name="Google Shape;154;p23"/>
          <p:cNvPicPr preferRelativeResize="0"/>
          <p:nvPr/>
        </p:nvPicPr>
        <p:blipFill rotWithShape="1">
          <a:blip r:embed="rId3">
            <a:alphaModFix/>
          </a:blip>
          <a:srcRect r="50631"/>
          <a:stretch/>
        </p:blipFill>
        <p:spPr>
          <a:xfrm>
            <a:off x="734475" y="1367150"/>
            <a:ext cx="2665375" cy="3679600"/>
          </a:xfrm>
          <a:prstGeom prst="rect">
            <a:avLst/>
          </a:prstGeom>
          <a:noFill/>
          <a:ln>
            <a:noFill/>
          </a:ln>
        </p:spPr>
      </p:pic>
      <p:pic>
        <p:nvPicPr>
          <p:cNvPr id="155" name="Google Shape;155;p23"/>
          <p:cNvPicPr preferRelativeResize="0"/>
          <p:nvPr/>
        </p:nvPicPr>
        <p:blipFill>
          <a:blip r:embed="rId4">
            <a:alphaModFix/>
          </a:blip>
          <a:stretch>
            <a:fillRect/>
          </a:stretch>
        </p:blipFill>
        <p:spPr>
          <a:xfrm>
            <a:off x="3399850" y="1708275"/>
            <a:ext cx="5439350" cy="2464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Visualization Part 1- Fire Dataset (3)</a:t>
            </a:r>
            <a:endParaRPr/>
          </a:p>
          <a:p>
            <a:pPr marL="0" lvl="0" indent="0" algn="l" rtl="0">
              <a:spcBef>
                <a:spcPts val="0"/>
              </a:spcBef>
              <a:spcAft>
                <a:spcPts val="0"/>
              </a:spcAft>
              <a:buNone/>
            </a:pPr>
            <a:endParaRPr/>
          </a:p>
        </p:txBody>
      </p:sp>
      <p:pic>
        <p:nvPicPr>
          <p:cNvPr id="161" name="Google Shape;161;p24"/>
          <p:cNvPicPr preferRelativeResize="0"/>
          <p:nvPr/>
        </p:nvPicPr>
        <p:blipFill>
          <a:blip r:embed="rId3">
            <a:alphaModFix/>
          </a:blip>
          <a:stretch>
            <a:fillRect/>
          </a:stretch>
        </p:blipFill>
        <p:spPr>
          <a:xfrm>
            <a:off x="2455675" y="1967775"/>
            <a:ext cx="2157200" cy="1545450"/>
          </a:xfrm>
          <a:prstGeom prst="rect">
            <a:avLst/>
          </a:prstGeom>
          <a:noFill/>
          <a:ln>
            <a:noFill/>
          </a:ln>
        </p:spPr>
      </p:pic>
      <p:pic>
        <p:nvPicPr>
          <p:cNvPr id="162" name="Google Shape;162;p24"/>
          <p:cNvPicPr preferRelativeResize="0"/>
          <p:nvPr/>
        </p:nvPicPr>
        <p:blipFill>
          <a:blip r:embed="rId4">
            <a:alphaModFix/>
          </a:blip>
          <a:stretch>
            <a:fillRect/>
          </a:stretch>
        </p:blipFill>
        <p:spPr>
          <a:xfrm>
            <a:off x="3545738" y="1941988"/>
            <a:ext cx="2052575" cy="1456925"/>
          </a:xfrm>
          <a:prstGeom prst="rect">
            <a:avLst/>
          </a:prstGeom>
          <a:noFill/>
          <a:ln>
            <a:noFill/>
          </a:ln>
        </p:spPr>
      </p:pic>
      <p:pic>
        <p:nvPicPr>
          <p:cNvPr id="163" name="Google Shape;163;p24"/>
          <p:cNvPicPr preferRelativeResize="0"/>
          <p:nvPr/>
        </p:nvPicPr>
        <p:blipFill>
          <a:blip r:embed="rId5">
            <a:alphaModFix/>
          </a:blip>
          <a:stretch>
            <a:fillRect/>
          </a:stretch>
        </p:blipFill>
        <p:spPr>
          <a:xfrm>
            <a:off x="4182250" y="1967775"/>
            <a:ext cx="2098150" cy="1545450"/>
          </a:xfrm>
          <a:prstGeom prst="rect">
            <a:avLst/>
          </a:prstGeom>
          <a:noFill/>
          <a:ln>
            <a:noFill/>
          </a:ln>
        </p:spPr>
      </p:pic>
      <p:pic>
        <p:nvPicPr>
          <p:cNvPr id="164" name="Google Shape;164;p24"/>
          <p:cNvPicPr preferRelativeResize="0"/>
          <p:nvPr/>
        </p:nvPicPr>
        <p:blipFill>
          <a:blip r:embed="rId6">
            <a:alphaModFix/>
          </a:blip>
          <a:stretch>
            <a:fillRect/>
          </a:stretch>
        </p:blipFill>
        <p:spPr>
          <a:xfrm>
            <a:off x="2414800" y="3135500"/>
            <a:ext cx="2157200" cy="1456925"/>
          </a:xfrm>
          <a:prstGeom prst="rect">
            <a:avLst/>
          </a:prstGeom>
          <a:noFill/>
          <a:ln>
            <a:noFill/>
          </a:ln>
        </p:spPr>
      </p:pic>
      <p:pic>
        <p:nvPicPr>
          <p:cNvPr id="165" name="Google Shape;165;p24"/>
          <p:cNvPicPr preferRelativeResize="0"/>
          <p:nvPr/>
        </p:nvPicPr>
        <p:blipFill>
          <a:blip r:embed="rId7">
            <a:alphaModFix/>
          </a:blip>
          <a:stretch>
            <a:fillRect/>
          </a:stretch>
        </p:blipFill>
        <p:spPr>
          <a:xfrm>
            <a:off x="4152725" y="3155625"/>
            <a:ext cx="2157200" cy="1416675"/>
          </a:xfrm>
          <a:prstGeom prst="rect">
            <a:avLst/>
          </a:prstGeom>
          <a:noFill/>
          <a:ln>
            <a:noFill/>
          </a:ln>
        </p:spPr>
      </p:pic>
      <p:pic>
        <p:nvPicPr>
          <p:cNvPr id="166" name="Google Shape;166;p24"/>
          <p:cNvPicPr preferRelativeResize="0"/>
          <p:nvPr/>
        </p:nvPicPr>
        <p:blipFill>
          <a:blip r:embed="rId8">
            <a:alphaModFix/>
          </a:blip>
          <a:stretch>
            <a:fillRect/>
          </a:stretch>
        </p:blipFill>
        <p:spPr>
          <a:xfrm>
            <a:off x="2074225" y="1299175"/>
            <a:ext cx="4995550" cy="3756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Visualization Part 1- Fire Dataset (4)</a:t>
            </a:r>
            <a:endParaRPr/>
          </a:p>
          <a:p>
            <a:pPr marL="0" lvl="0" indent="0" algn="l" rtl="0">
              <a:spcBef>
                <a:spcPts val="0"/>
              </a:spcBef>
              <a:spcAft>
                <a:spcPts val="0"/>
              </a:spcAft>
              <a:buNone/>
            </a:pPr>
            <a:endParaRPr/>
          </a:p>
        </p:txBody>
      </p:sp>
      <p:sp>
        <p:nvSpPr>
          <p:cNvPr id="172" name="Google Shape;172;p25"/>
          <p:cNvSpPr txBox="1"/>
          <p:nvPr/>
        </p:nvSpPr>
        <p:spPr>
          <a:xfrm>
            <a:off x="728375" y="2286000"/>
            <a:ext cx="1871400" cy="85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173" name="Google Shape;173;p25"/>
          <p:cNvPicPr preferRelativeResize="0"/>
          <p:nvPr/>
        </p:nvPicPr>
        <p:blipFill rotWithShape="1">
          <a:blip r:embed="rId3">
            <a:alphaModFix/>
          </a:blip>
          <a:srcRect b="60612"/>
          <a:stretch/>
        </p:blipFill>
        <p:spPr>
          <a:xfrm>
            <a:off x="311725" y="1472750"/>
            <a:ext cx="4615200" cy="2310300"/>
          </a:xfrm>
          <a:prstGeom prst="rect">
            <a:avLst/>
          </a:prstGeom>
          <a:noFill/>
          <a:ln>
            <a:noFill/>
          </a:ln>
        </p:spPr>
      </p:pic>
      <p:pic>
        <p:nvPicPr>
          <p:cNvPr id="174" name="Google Shape;174;p25"/>
          <p:cNvPicPr preferRelativeResize="0"/>
          <p:nvPr/>
        </p:nvPicPr>
        <p:blipFill rotWithShape="1">
          <a:blip r:embed="rId3">
            <a:alphaModFix/>
          </a:blip>
          <a:srcRect t="47490"/>
          <a:stretch/>
        </p:blipFill>
        <p:spPr>
          <a:xfrm>
            <a:off x="4803725" y="1470075"/>
            <a:ext cx="4028600" cy="2688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Visualization Part 1- Fire Dataset (5)</a:t>
            </a:r>
            <a:endParaRPr/>
          </a:p>
          <a:p>
            <a:pPr marL="0" lvl="0" indent="0" algn="l" rtl="0">
              <a:spcBef>
                <a:spcPts val="0"/>
              </a:spcBef>
              <a:spcAft>
                <a:spcPts val="0"/>
              </a:spcAft>
              <a:buNone/>
            </a:pPr>
            <a:endParaRPr/>
          </a:p>
        </p:txBody>
      </p:sp>
      <p:pic>
        <p:nvPicPr>
          <p:cNvPr id="180" name="Google Shape;180;p26"/>
          <p:cNvPicPr preferRelativeResize="0"/>
          <p:nvPr/>
        </p:nvPicPr>
        <p:blipFill>
          <a:blip r:embed="rId3">
            <a:alphaModFix/>
          </a:blip>
          <a:stretch>
            <a:fillRect/>
          </a:stretch>
        </p:blipFill>
        <p:spPr>
          <a:xfrm>
            <a:off x="311725" y="1505700"/>
            <a:ext cx="4145000" cy="3232975"/>
          </a:xfrm>
          <a:prstGeom prst="rect">
            <a:avLst/>
          </a:prstGeom>
          <a:noFill/>
          <a:ln>
            <a:noFill/>
          </a:ln>
        </p:spPr>
      </p:pic>
      <p:pic>
        <p:nvPicPr>
          <p:cNvPr id="181" name="Google Shape;181;p26"/>
          <p:cNvPicPr preferRelativeResize="0"/>
          <p:nvPr/>
        </p:nvPicPr>
        <p:blipFill>
          <a:blip r:embed="rId4">
            <a:alphaModFix/>
          </a:blip>
          <a:stretch>
            <a:fillRect/>
          </a:stretch>
        </p:blipFill>
        <p:spPr>
          <a:xfrm>
            <a:off x="4572000" y="1404313"/>
            <a:ext cx="4382474" cy="34357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from Data Visualization Part 2</a:t>
            </a:r>
            <a:endParaRPr/>
          </a:p>
        </p:txBody>
      </p:sp>
      <p:sp>
        <p:nvSpPr>
          <p:cNvPr id="187" name="Google Shape;187;p27"/>
          <p:cNvSpPr txBox="1">
            <a:spLocks noGrp="1"/>
          </p:cNvSpPr>
          <p:nvPr>
            <p:ph type="body" idx="1"/>
          </p:nvPr>
        </p:nvSpPr>
        <p:spPr>
          <a:xfrm>
            <a:off x="4644675" y="500925"/>
            <a:ext cx="4166400" cy="4534500"/>
          </a:xfrm>
          <a:prstGeom prst="rect">
            <a:avLst/>
          </a:prstGeom>
        </p:spPr>
        <p:txBody>
          <a:bodyPr spcFirstLastPara="1" wrap="square" lIns="91425" tIns="91425" rIns="91425" bIns="91425" anchor="t" anchorCtr="0">
            <a:noAutofit/>
          </a:bodyPr>
          <a:lstStyle/>
          <a:p>
            <a:pPr marL="457200" lvl="0" indent="-381000" algn="just" rtl="0">
              <a:lnSpc>
                <a:spcPct val="100000"/>
              </a:lnSpc>
              <a:spcBef>
                <a:spcPts val="0"/>
              </a:spcBef>
              <a:spcAft>
                <a:spcPts val="0"/>
              </a:spcAft>
              <a:buClr>
                <a:srgbClr val="000000"/>
              </a:buClr>
              <a:buSzPts val="2400"/>
              <a:buFont typeface="Times New Roman"/>
              <a:buChar char="●"/>
            </a:pPr>
            <a:r>
              <a:rPr lang="en" sz="2400" b="1" i="1">
                <a:solidFill>
                  <a:srgbClr val="000000"/>
                </a:solidFill>
                <a:latin typeface="Times New Roman"/>
                <a:ea typeface="Times New Roman"/>
                <a:cs typeface="Times New Roman"/>
                <a:sym typeface="Times New Roman"/>
              </a:rPr>
              <a:t>Maximum Temperature</a:t>
            </a:r>
            <a:endParaRPr sz="2400">
              <a:solidFill>
                <a:srgbClr val="000000"/>
              </a:solidFill>
              <a:latin typeface="Times New Roman"/>
              <a:ea typeface="Times New Roman"/>
              <a:cs typeface="Times New Roman"/>
              <a:sym typeface="Times New Roman"/>
            </a:endParaRPr>
          </a:p>
          <a:p>
            <a:pPr marL="457200" lvl="0" indent="-381000" algn="just" rtl="0">
              <a:lnSpc>
                <a:spcPct val="100000"/>
              </a:lnSpc>
              <a:spcBef>
                <a:spcPts val="1200"/>
              </a:spcBef>
              <a:spcAft>
                <a:spcPts val="0"/>
              </a:spcAft>
              <a:buClr>
                <a:srgbClr val="000000"/>
              </a:buClr>
              <a:buSzPts val="2400"/>
              <a:buFont typeface="Times New Roman"/>
              <a:buChar char="●"/>
            </a:pPr>
            <a:r>
              <a:rPr lang="en" sz="2400" b="1" i="1">
                <a:solidFill>
                  <a:srgbClr val="000000"/>
                </a:solidFill>
                <a:latin typeface="Times New Roman"/>
                <a:ea typeface="Times New Roman"/>
                <a:cs typeface="Times New Roman"/>
                <a:sym typeface="Times New Roman"/>
              </a:rPr>
              <a:t>Minimum Temperature</a:t>
            </a:r>
            <a:endParaRPr sz="2400">
              <a:solidFill>
                <a:srgbClr val="000000"/>
              </a:solidFill>
              <a:latin typeface="Times New Roman"/>
              <a:ea typeface="Times New Roman"/>
              <a:cs typeface="Times New Roman"/>
              <a:sym typeface="Times New Roman"/>
            </a:endParaRPr>
          </a:p>
          <a:p>
            <a:pPr marL="457200" lvl="0" indent="-381000" algn="just" rtl="0">
              <a:lnSpc>
                <a:spcPct val="100000"/>
              </a:lnSpc>
              <a:spcBef>
                <a:spcPts val="1200"/>
              </a:spcBef>
              <a:spcAft>
                <a:spcPts val="0"/>
              </a:spcAft>
              <a:buClr>
                <a:srgbClr val="000000"/>
              </a:buClr>
              <a:buSzPts val="2400"/>
              <a:buFont typeface="Times New Roman"/>
              <a:buChar char="●"/>
            </a:pPr>
            <a:r>
              <a:rPr lang="en" sz="2400" b="1" i="1">
                <a:solidFill>
                  <a:srgbClr val="000000"/>
                </a:solidFill>
                <a:latin typeface="Times New Roman"/>
                <a:ea typeface="Times New Roman"/>
                <a:cs typeface="Times New Roman"/>
                <a:sym typeface="Times New Roman"/>
              </a:rPr>
              <a:t>Rainfall</a:t>
            </a:r>
            <a:endParaRPr sz="2400">
              <a:solidFill>
                <a:srgbClr val="000000"/>
              </a:solidFill>
              <a:latin typeface="Times New Roman"/>
              <a:ea typeface="Times New Roman"/>
              <a:cs typeface="Times New Roman"/>
              <a:sym typeface="Times New Roman"/>
            </a:endParaRPr>
          </a:p>
          <a:p>
            <a:pPr marL="457200" lvl="0" indent="-381000" algn="just" rtl="0">
              <a:lnSpc>
                <a:spcPct val="100000"/>
              </a:lnSpc>
              <a:spcBef>
                <a:spcPts val="1200"/>
              </a:spcBef>
              <a:spcAft>
                <a:spcPts val="0"/>
              </a:spcAft>
              <a:buClr>
                <a:srgbClr val="000000"/>
              </a:buClr>
              <a:buSzPts val="2400"/>
              <a:buFont typeface="Times New Roman"/>
              <a:buChar char="●"/>
            </a:pPr>
            <a:r>
              <a:rPr lang="en" sz="2400" b="1" i="1">
                <a:solidFill>
                  <a:srgbClr val="000000"/>
                </a:solidFill>
                <a:latin typeface="Times New Roman"/>
                <a:ea typeface="Times New Roman"/>
                <a:cs typeface="Times New Roman"/>
                <a:sym typeface="Times New Roman"/>
              </a:rPr>
              <a:t>Humidity</a:t>
            </a:r>
            <a:endParaRPr sz="2400">
              <a:solidFill>
                <a:srgbClr val="000000"/>
              </a:solidFill>
              <a:latin typeface="Times New Roman"/>
              <a:ea typeface="Times New Roman"/>
              <a:cs typeface="Times New Roman"/>
              <a:sym typeface="Times New Roman"/>
            </a:endParaRPr>
          </a:p>
          <a:p>
            <a:pPr marL="457200" lvl="0" indent="-381000" algn="just" rtl="0">
              <a:lnSpc>
                <a:spcPct val="100000"/>
              </a:lnSpc>
              <a:spcBef>
                <a:spcPts val="1200"/>
              </a:spcBef>
              <a:spcAft>
                <a:spcPts val="0"/>
              </a:spcAft>
              <a:buClr>
                <a:srgbClr val="000000"/>
              </a:buClr>
              <a:buSzPts val="2400"/>
              <a:buFont typeface="Times New Roman"/>
              <a:buChar char="●"/>
            </a:pPr>
            <a:r>
              <a:rPr lang="en" sz="2400" b="1" i="1">
                <a:solidFill>
                  <a:srgbClr val="000000"/>
                </a:solidFill>
                <a:latin typeface="Times New Roman"/>
                <a:ea typeface="Times New Roman"/>
                <a:cs typeface="Times New Roman"/>
                <a:sym typeface="Times New Roman"/>
              </a:rPr>
              <a:t>Wind Speed</a:t>
            </a:r>
            <a:endParaRPr sz="2400">
              <a:solidFill>
                <a:srgbClr val="000000"/>
              </a:solidFill>
              <a:latin typeface="Times New Roman"/>
              <a:ea typeface="Times New Roman"/>
              <a:cs typeface="Times New Roman"/>
              <a:sym typeface="Times New Roman"/>
            </a:endParaRPr>
          </a:p>
          <a:p>
            <a:pPr marL="0" lvl="0" indent="0" algn="l" rtl="0">
              <a:spcBef>
                <a:spcPts val="120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8"/>
          <p:cNvSpPr txBox="1">
            <a:spLocks noGrp="1"/>
          </p:cNvSpPr>
          <p:nvPr>
            <p:ph type="title"/>
          </p:nvPr>
        </p:nvSpPr>
        <p:spPr>
          <a:xfrm>
            <a:off x="311725" y="500925"/>
            <a:ext cx="8520600" cy="4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Visualization Part 2- Max Temperature</a:t>
            </a:r>
            <a:endParaRPr/>
          </a:p>
          <a:p>
            <a:pPr marL="0" lvl="0" indent="0" algn="l" rtl="0">
              <a:spcBef>
                <a:spcPts val="0"/>
              </a:spcBef>
              <a:spcAft>
                <a:spcPts val="0"/>
              </a:spcAft>
              <a:buNone/>
            </a:pPr>
            <a:endParaRPr/>
          </a:p>
        </p:txBody>
      </p:sp>
      <p:pic>
        <p:nvPicPr>
          <p:cNvPr id="193" name="Google Shape;193;p28"/>
          <p:cNvPicPr preferRelativeResize="0"/>
          <p:nvPr/>
        </p:nvPicPr>
        <p:blipFill>
          <a:blip r:embed="rId3">
            <a:alphaModFix/>
          </a:blip>
          <a:stretch>
            <a:fillRect/>
          </a:stretch>
        </p:blipFill>
        <p:spPr>
          <a:xfrm>
            <a:off x="230825" y="2059425"/>
            <a:ext cx="4139475" cy="2302150"/>
          </a:xfrm>
          <a:prstGeom prst="rect">
            <a:avLst/>
          </a:prstGeom>
          <a:noFill/>
          <a:ln>
            <a:noFill/>
          </a:ln>
        </p:spPr>
      </p:pic>
      <p:pic>
        <p:nvPicPr>
          <p:cNvPr id="194" name="Google Shape;194;p28"/>
          <p:cNvPicPr preferRelativeResize="0"/>
          <p:nvPr/>
        </p:nvPicPr>
        <p:blipFill>
          <a:blip r:embed="rId4">
            <a:alphaModFix/>
          </a:blip>
          <a:stretch>
            <a:fillRect/>
          </a:stretch>
        </p:blipFill>
        <p:spPr>
          <a:xfrm>
            <a:off x="4454050" y="2083413"/>
            <a:ext cx="4604250" cy="2254164"/>
          </a:xfrm>
          <a:prstGeom prst="rect">
            <a:avLst/>
          </a:prstGeom>
          <a:noFill/>
          <a:ln>
            <a:noFill/>
          </a:ln>
        </p:spPr>
      </p:pic>
      <p:pic>
        <p:nvPicPr>
          <p:cNvPr id="195" name="Google Shape;195;p28"/>
          <p:cNvPicPr preferRelativeResize="0"/>
          <p:nvPr/>
        </p:nvPicPr>
        <p:blipFill>
          <a:blip r:embed="rId5">
            <a:alphaModFix/>
          </a:blip>
          <a:stretch>
            <a:fillRect/>
          </a:stretch>
        </p:blipFill>
        <p:spPr>
          <a:xfrm>
            <a:off x="230825" y="1995225"/>
            <a:ext cx="4139474" cy="2430548"/>
          </a:xfrm>
          <a:prstGeom prst="rect">
            <a:avLst/>
          </a:prstGeom>
          <a:noFill/>
          <a:ln>
            <a:noFill/>
          </a:ln>
        </p:spPr>
      </p:pic>
      <p:pic>
        <p:nvPicPr>
          <p:cNvPr id="196" name="Google Shape;196;p28"/>
          <p:cNvPicPr preferRelativeResize="0"/>
          <p:nvPr/>
        </p:nvPicPr>
        <p:blipFill>
          <a:blip r:embed="rId6">
            <a:alphaModFix/>
          </a:blip>
          <a:stretch>
            <a:fillRect/>
          </a:stretch>
        </p:blipFill>
        <p:spPr>
          <a:xfrm>
            <a:off x="4491490" y="1995225"/>
            <a:ext cx="4529375" cy="266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Visualization Part 2- Min Temperature</a:t>
            </a:r>
            <a:endParaRPr/>
          </a:p>
          <a:p>
            <a:pPr marL="0" lvl="0" indent="0" algn="l" rtl="0">
              <a:spcBef>
                <a:spcPts val="0"/>
              </a:spcBef>
              <a:spcAft>
                <a:spcPts val="0"/>
              </a:spcAft>
              <a:buNone/>
            </a:pPr>
            <a:endParaRPr/>
          </a:p>
        </p:txBody>
      </p:sp>
      <p:pic>
        <p:nvPicPr>
          <p:cNvPr id="202" name="Google Shape;202;p29"/>
          <p:cNvPicPr preferRelativeResize="0"/>
          <p:nvPr/>
        </p:nvPicPr>
        <p:blipFill>
          <a:blip r:embed="rId3">
            <a:alphaModFix/>
          </a:blip>
          <a:stretch>
            <a:fillRect/>
          </a:stretch>
        </p:blipFill>
        <p:spPr>
          <a:xfrm>
            <a:off x="311725" y="1893800"/>
            <a:ext cx="4139875" cy="2307950"/>
          </a:xfrm>
          <a:prstGeom prst="rect">
            <a:avLst/>
          </a:prstGeom>
          <a:noFill/>
          <a:ln>
            <a:noFill/>
          </a:ln>
        </p:spPr>
      </p:pic>
      <p:pic>
        <p:nvPicPr>
          <p:cNvPr id="203" name="Google Shape;203;p29"/>
          <p:cNvPicPr preferRelativeResize="0"/>
          <p:nvPr/>
        </p:nvPicPr>
        <p:blipFill>
          <a:blip r:embed="rId4">
            <a:alphaModFix/>
          </a:blip>
          <a:stretch>
            <a:fillRect/>
          </a:stretch>
        </p:blipFill>
        <p:spPr>
          <a:xfrm>
            <a:off x="4572000" y="1893801"/>
            <a:ext cx="4491168" cy="2307950"/>
          </a:xfrm>
          <a:prstGeom prst="rect">
            <a:avLst/>
          </a:prstGeom>
          <a:noFill/>
          <a:ln>
            <a:noFill/>
          </a:ln>
        </p:spPr>
      </p:pic>
      <p:pic>
        <p:nvPicPr>
          <p:cNvPr id="204" name="Google Shape;204;p29"/>
          <p:cNvPicPr preferRelativeResize="0"/>
          <p:nvPr/>
        </p:nvPicPr>
        <p:blipFill>
          <a:blip r:embed="rId5">
            <a:alphaModFix/>
          </a:blip>
          <a:stretch>
            <a:fillRect/>
          </a:stretch>
        </p:blipFill>
        <p:spPr>
          <a:xfrm>
            <a:off x="311725" y="1740925"/>
            <a:ext cx="4139874" cy="2460836"/>
          </a:xfrm>
          <a:prstGeom prst="rect">
            <a:avLst/>
          </a:prstGeom>
          <a:noFill/>
          <a:ln>
            <a:noFill/>
          </a:ln>
        </p:spPr>
      </p:pic>
      <p:pic>
        <p:nvPicPr>
          <p:cNvPr id="205" name="Google Shape;205;p29"/>
          <p:cNvPicPr preferRelativeResize="0"/>
          <p:nvPr/>
        </p:nvPicPr>
        <p:blipFill>
          <a:blip r:embed="rId6">
            <a:alphaModFix/>
          </a:blip>
          <a:stretch>
            <a:fillRect/>
          </a:stretch>
        </p:blipFill>
        <p:spPr>
          <a:xfrm>
            <a:off x="4571999" y="1777613"/>
            <a:ext cx="4491174" cy="254032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Visualization Part 2- Rainfall</a:t>
            </a:r>
            <a:endParaRPr/>
          </a:p>
          <a:p>
            <a:pPr marL="0" lvl="0" indent="0" algn="l" rtl="0">
              <a:spcBef>
                <a:spcPts val="0"/>
              </a:spcBef>
              <a:spcAft>
                <a:spcPts val="0"/>
              </a:spcAft>
              <a:buNone/>
            </a:pPr>
            <a:endParaRPr/>
          </a:p>
        </p:txBody>
      </p:sp>
      <p:pic>
        <p:nvPicPr>
          <p:cNvPr id="211" name="Google Shape;211;p30"/>
          <p:cNvPicPr preferRelativeResize="0"/>
          <p:nvPr/>
        </p:nvPicPr>
        <p:blipFill>
          <a:blip r:embed="rId3">
            <a:alphaModFix/>
          </a:blip>
          <a:stretch>
            <a:fillRect/>
          </a:stretch>
        </p:blipFill>
        <p:spPr>
          <a:xfrm>
            <a:off x="141925" y="2095050"/>
            <a:ext cx="4430075" cy="2230425"/>
          </a:xfrm>
          <a:prstGeom prst="rect">
            <a:avLst/>
          </a:prstGeom>
          <a:noFill/>
          <a:ln>
            <a:noFill/>
          </a:ln>
        </p:spPr>
      </p:pic>
      <p:pic>
        <p:nvPicPr>
          <p:cNvPr id="212" name="Google Shape;212;p30"/>
          <p:cNvPicPr preferRelativeResize="0"/>
          <p:nvPr/>
        </p:nvPicPr>
        <p:blipFill>
          <a:blip r:embed="rId4">
            <a:alphaModFix/>
          </a:blip>
          <a:stretch>
            <a:fillRect/>
          </a:stretch>
        </p:blipFill>
        <p:spPr>
          <a:xfrm>
            <a:off x="4572000" y="2095050"/>
            <a:ext cx="4430075" cy="2230424"/>
          </a:xfrm>
          <a:prstGeom prst="rect">
            <a:avLst/>
          </a:prstGeom>
          <a:noFill/>
          <a:ln>
            <a:noFill/>
          </a:ln>
        </p:spPr>
      </p:pic>
      <p:pic>
        <p:nvPicPr>
          <p:cNvPr id="213" name="Google Shape;213;p30"/>
          <p:cNvPicPr preferRelativeResize="0"/>
          <p:nvPr/>
        </p:nvPicPr>
        <p:blipFill>
          <a:blip r:embed="rId5">
            <a:alphaModFix/>
          </a:blip>
          <a:stretch>
            <a:fillRect/>
          </a:stretch>
        </p:blipFill>
        <p:spPr>
          <a:xfrm>
            <a:off x="141925" y="1959475"/>
            <a:ext cx="4398248" cy="2385276"/>
          </a:xfrm>
          <a:prstGeom prst="rect">
            <a:avLst/>
          </a:prstGeom>
          <a:noFill/>
          <a:ln>
            <a:noFill/>
          </a:ln>
        </p:spPr>
      </p:pic>
      <p:pic>
        <p:nvPicPr>
          <p:cNvPr id="214" name="Google Shape;214;p30"/>
          <p:cNvPicPr preferRelativeResize="0"/>
          <p:nvPr/>
        </p:nvPicPr>
        <p:blipFill>
          <a:blip r:embed="rId6">
            <a:alphaModFix/>
          </a:blip>
          <a:stretch>
            <a:fillRect/>
          </a:stretch>
        </p:blipFill>
        <p:spPr>
          <a:xfrm>
            <a:off x="4572000" y="1959474"/>
            <a:ext cx="4430075" cy="25015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1"/>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Visualization Part 2- Humidity</a:t>
            </a:r>
            <a:endParaRPr/>
          </a:p>
          <a:p>
            <a:pPr marL="0" lvl="0" indent="0" algn="l" rtl="0">
              <a:spcBef>
                <a:spcPts val="0"/>
              </a:spcBef>
              <a:spcAft>
                <a:spcPts val="0"/>
              </a:spcAft>
              <a:buNone/>
            </a:pPr>
            <a:endParaRPr/>
          </a:p>
        </p:txBody>
      </p:sp>
      <p:pic>
        <p:nvPicPr>
          <p:cNvPr id="220" name="Google Shape;220;p31"/>
          <p:cNvPicPr preferRelativeResize="0"/>
          <p:nvPr/>
        </p:nvPicPr>
        <p:blipFill>
          <a:blip r:embed="rId3">
            <a:alphaModFix/>
          </a:blip>
          <a:stretch>
            <a:fillRect/>
          </a:stretch>
        </p:blipFill>
        <p:spPr>
          <a:xfrm>
            <a:off x="152400" y="2054725"/>
            <a:ext cx="4287575" cy="2158675"/>
          </a:xfrm>
          <a:prstGeom prst="rect">
            <a:avLst/>
          </a:prstGeom>
          <a:noFill/>
          <a:ln>
            <a:noFill/>
          </a:ln>
        </p:spPr>
      </p:pic>
      <p:pic>
        <p:nvPicPr>
          <p:cNvPr id="221" name="Google Shape;221;p31"/>
          <p:cNvPicPr preferRelativeResize="0"/>
          <p:nvPr/>
        </p:nvPicPr>
        <p:blipFill>
          <a:blip r:embed="rId4">
            <a:alphaModFix/>
          </a:blip>
          <a:stretch>
            <a:fillRect/>
          </a:stretch>
        </p:blipFill>
        <p:spPr>
          <a:xfrm>
            <a:off x="4708610" y="2054725"/>
            <a:ext cx="4063365" cy="2158675"/>
          </a:xfrm>
          <a:prstGeom prst="rect">
            <a:avLst/>
          </a:prstGeom>
          <a:noFill/>
          <a:ln>
            <a:noFill/>
          </a:ln>
        </p:spPr>
      </p:pic>
      <p:pic>
        <p:nvPicPr>
          <p:cNvPr id="222" name="Google Shape;222;p31"/>
          <p:cNvPicPr preferRelativeResize="0"/>
          <p:nvPr/>
        </p:nvPicPr>
        <p:blipFill>
          <a:blip r:embed="rId5">
            <a:alphaModFix/>
          </a:blip>
          <a:stretch>
            <a:fillRect/>
          </a:stretch>
        </p:blipFill>
        <p:spPr>
          <a:xfrm>
            <a:off x="102850" y="2027426"/>
            <a:ext cx="4337125" cy="2389525"/>
          </a:xfrm>
          <a:prstGeom prst="rect">
            <a:avLst/>
          </a:prstGeom>
          <a:noFill/>
          <a:ln>
            <a:noFill/>
          </a:ln>
        </p:spPr>
      </p:pic>
      <p:pic>
        <p:nvPicPr>
          <p:cNvPr id="223" name="Google Shape;223;p31"/>
          <p:cNvPicPr preferRelativeResize="0"/>
          <p:nvPr/>
        </p:nvPicPr>
        <p:blipFill>
          <a:blip r:embed="rId6">
            <a:alphaModFix/>
          </a:blip>
          <a:stretch>
            <a:fillRect/>
          </a:stretch>
        </p:blipFill>
        <p:spPr>
          <a:xfrm>
            <a:off x="4632725" y="1970643"/>
            <a:ext cx="4215125" cy="2326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2"/>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Visualization Part 2- Wind Speed</a:t>
            </a:r>
            <a:endParaRPr/>
          </a:p>
          <a:p>
            <a:pPr marL="0" lvl="0" indent="0" algn="l" rtl="0">
              <a:spcBef>
                <a:spcPts val="0"/>
              </a:spcBef>
              <a:spcAft>
                <a:spcPts val="0"/>
              </a:spcAft>
              <a:buNone/>
            </a:pPr>
            <a:endParaRPr/>
          </a:p>
        </p:txBody>
      </p:sp>
      <p:pic>
        <p:nvPicPr>
          <p:cNvPr id="229" name="Google Shape;229;p32"/>
          <p:cNvPicPr preferRelativeResize="0"/>
          <p:nvPr/>
        </p:nvPicPr>
        <p:blipFill>
          <a:blip r:embed="rId3">
            <a:alphaModFix/>
          </a:blip>
          <a:stretch>
            <a:fillRect/>
          </a:stretch>
        </p:blipFill>
        <p:spPr>
          <a:xfrm>
            <a:off x="141175" y="1885425"/>
            <a:ext cx="4196421" cy="2316775"/>
          </a:xfrm>
          <a:prstGeom prst="rect">
            <a:avLst/>
          </a:prstGeom>
          <a:noFill/>
          <a:ln>
            <a:noFill/>
          </a:ln>
        </p:spPr>
      </p:pic>
      <p:pic>
        <p:nvPicPr>
          <p:cNvPr id="230" name="Google Shape;230;p32"/>
          <p:cNvPicPr preferRelativeResize="0"/>
          <p:nvPr/>
        </p:nvPicPr>
        <p:blipFill>
          <a:blip r:embed="rId4">
            <a:alphaModFix/>
          </a:blip>
          <a:stretch>
            <a:fillRect/>
          </a:stretch>
        </p:blipFill>
        <p:spPr>
          <a:xfrm>
            <a:off x="4712725" y="1885425"/>
            <a:ext cx="4119600" cy="2191849"/>
          </a:xfrm>
          <a:prstGeom prst="rect">
            <a:avLst/>
          </a:prstGeom>
          <a:noFill/>
          <a:ln>
            <a:noFill/>
          </a:ln>
        </p:spPr>
      </p:pic>
      <p:pic>
        <p:nvPicPr>
          <p:cNvPr id="231" name="Google Shape;231;p32"/>
          <p:cNvPicPr preferRelativeResize="0"/>
          <p:nvPr/>
        </p:nvPicPr>
        <p:blipFill>
          <a:blip r:embed="rId5">
            <a:alphaModFix/>
          </a:blip>
          <a:stretch>
            <a:fillRect/>
          </a:stretch>
        </p:blipFill>
        <p:spPr>
          <a:xfrm>
            <a:off x="131588" y="1885429"/>
            <a:ext cx="4215588" cy="2316775"/>
          </a:xfrm>
          <a:prstGeom prst="rect">
            <a:avLst/>
          </a:prstGeom>
          <a:noFill/>
          <a:ln>
            <a:noFill/>
          </a:ln>
        </p:spPr>
      </p:pic>
      <p:pic>
        <p:nvPicPr>
          <p:cNvPr id="232" name="Google Shape;232;p32"/>
          <p:cNvPicPr preferRelativeResize="0"/>
          <p:nvPr/>
        </p:nvPicPr>
        <p:blipFill>
          <a:blip r:embed="rId6">
            <a:alphaModFix/>
          </a:blip>
          <a:stretch>
            <a:fillRect/>
          </a:stretch>
        </p:blipFill>
        <p:spPr>
          <a:xfrm>
            <a:off x="4616750" y="1885425"/>
            <a:ext cx="4215575" cy="24043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idx="4294967295"/>
          </p:nvPr>
        </p:nvSpPr>
        <p:spPr>
          <a:xfrm>
            <a:off x="87250" y="112050"/>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a:t>
            </a:r>
            <a:endParaRPr/>
          </a:p>
        </p:txBody>
      </p:sp>
      <p:sp>
        <p:nvSpPr>
          <p:cNvPr id="80" name="Google Shape;80;p15"/>
          <p:cNvSpPr txBox="1">
            <a:spLocks noGrp="1"/>
          </p:cNvSpPr>
          <p:nvPr>
            <p:ph type="body" idx="4294967295"/>
          </p:nvPr>
        </p:nvSpPr>
        <p:spPr>
          <a:xfrm>
            <a:off x="4861500" y="4410225"/>
            <a:ext cx="4733100" cy="106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1400">
              <a:solidFill>
                <a:srgbClr val="000000"/>
              </a:solidFill>
              <a:highlight>
                <a:schemeClr val="lt1"/>
              </a:highlight>
              <a:latin typeface="Calibri"/>
              <a:ea typeface="Calibri"/>
              <a:cs typeface="Calibri"/>
              <a:sym typeface="Calibri"/>
            </a:endParaRPr>
          </a:p>
          <a:p>
            <a:pPr marL="0" lvl="0" indent="0" algn="just" rtl="0">
              <a:spcBef>
                <a:spcPts val="1600"/>
              </a:spcBef>
              <a:spcAft>
                <a:spcPts val="1600"/>
              </a:spcAft>
              <a:buNone/>
            </a:pPr>
            <a:endParaRPr sz="1400" i="1">
              <a:solidFill>
                <a:srgbClr val="FF0000"/>
              </a:solidFill>
              <a:latin typeface="Calibri"/>
              <a:ea typeface="Calibri"/>
              <a:cs typeface="Calibri"/>
              <a:sym typeface="Calibri"/>
            </a:endParaRPr>
          </a:p>
        </p:txBody>
      </p:sp>
      <p:sp>
        <p:nvSpPr>
          <p:cNvPr id="81" name="Google Shape;81;p15"/>
          <p:cNvSpPr txBox="1"/>
          <p:nvPr/>
        </p:nvSpPr>
        <p:spPr>
          <a:xfrm>
            <a:off x="87250" y="2956575"/>
            <a:ext cx="3524400" cy="6237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 sz="1200">
                <a:highlight>
                  <a:schemeClr val="lt1"/>
                </a:highlight>
                <a:latin typeface="Calibri"/>
                <a:ea typeface="Calibri"/>
                <a:cs typeface="Calibri"/>
                <a:sym typeface="Calibri"/>
              </a:rPr>
              <a:t>Since September 2019, at least</a:t>
            </a:r>
            <a:r>
              <a:rPr lang="en" sz="1200">
                <a:solidFill>
                  <a:srgbClr val="FF0000"/>
                </a:solidFill>
                <a:highlight>
                  <a:schemeClr val="lt1"/>
                </a:highlight>
                <a:latin typeface="Calibri"/>
                <a:ea typeface="Calibri"/>
                <a:cs typeface="Calibri"/>
                <a:sym typeface="Calibri"/>
              </a:rPr>
              <a:t> 27 million acre</a:t>
            </a:r>
            <a:r>
              <a:rPr lang="en" sz="1200">
                <a:solidFill>
                  <a:srgbClr val="FF0000"/>
                </a:solidFill>
                <a:highlight>
                  <a:schemeClr val="lt1"/>
                </a:highlight>
                <a:uFill>
                  <a:noFill/>
                </a:uFill>
                <a:latin typeface="Calibri"/>
                <a:ea typeface="Calibri"/>
                <a:cs typeface="Calibri"/>
                <a:sym typeface="Calibri"/>
                <a:hlinkClick r:id="rId3"/>
              </a:rPr>
              <a:t>s</a:t>
            </a:r>
            <a:r>
              <a:rPr lang="en" sz="1200">
                <a:solidFill>
                  <a:srgbClr val="FF0000"/>
                </a:solidFill>
                <a:highlight>
                  <a:schemeClr val="lt1"/>
                </a:highlight>
                <a:latin typeface="Calibri"/>
                <a:ea typeface="Calibri"/>
                <a:cs typeface="Calibri"/>
                <a:sym typeface="Calibri"/>
              </a:rPr>
              <a:t> </a:t>
            </a:r>
            <a:r>
              <a:rPr lang="en" sz="1200">
                <a:highlight>
                  <a:schemeClr val="lt1"/>
                </a:highlight>
                <a:latin typeface="Calibri"/>
                <a:ea typeface="Calibri"/>
                <a:cs typeface="Calibri"/>
                <a:sym typeface="Calibri"/>
              </a:rPr>
              <a:t>of Australia have burned.</a:t>
            </a:r>
            <a:endParaRPr sz="1200">
              <a:latin typeface="Roboto"/>
              <a:ea typeface="Roboto"/>
              <a:cs typeface="Roboto"/>
              <a:sym typeface="Roboto"/>
            </a:endParaRPr>
          </a:p>
        </p:txBody>
      </p:sp>
      <p:pic>
        <p:nvPicPr>
          <p:cNvPr id="82" name="Google Shape;82;p15"/>
          <p:cNvPicPr preferRelativeResize="0"/>
          <p:nvPr/>
        </p:nvPicPr>
        <p:blipFill>
          <a:blip r:embed="rId4">
            <a:alphaModFix/>
          </a:blip>
          <a:stretch>
            <a:fillRect/>
          </a:stretch>
        </p:blipFill>
        <p:spPr>
          <a:xfrm>
            <a:off x="3820275" y="2506275"/>
            <a:ext cx="2880850" cy="1724000"/>
          </a:xfrm>
          <a:prstGeom prst="rect">
            <a:avLst/>
          </a:prstGeom>
          <a:noFill/>
          <a:ln>
            <a:noFill/>
          </a:ln>
        </p:spPr>
      </p:pic>
      <p:pic>
        <p:nvPicPr>
          <p:cNvPr id="83" name="Google Shape;83;p15"/>
          <p:cNvPicPr preferRelativeResize="0"/>
          <p:nvPr/>
        </p:nvPicPr>
        <p:blipFill>
          <a:blip r:embed="rId5">
            <a:alphaModFix/>
          </a:blip>
          <a:stretch>
            <a:fillRect/>
          </a:stretch>
        </p:blipFill>
        <p:spPr>
          <a:xfrm>
            <a:off x="87400" y="691300"/>
            <a:ext cx="3524250" cy="2202650"/>
          </a:xfrm>
          <a:prstGeom prst="rect">
            <a:avLst/>
          </a:prstGeom>
          <a:noFill/>
          <a:ln>
            <a:noFill/>
          </a:ln>
        </p:spPr>
      </p:pic>
      <p:pic>
        <p:nvPicPr>
          <p:cNvPr id="84" name="Google Shape;84;p15"/>
          <p:cNvPicPr preferRelativeResize="0"/>
          <p:nvPr/>
        </p:nvPicPr>
        <p:blipFill>
          <a:blip r:embed="rId6">
            <a:alphaModFix/>
          </a:blip>
          <a:stretch>
            <a:fillRect/>
          </a:stretch>
        </p:blipFill>
        <p:spPr>
          <a:xfrm>
            <a:off x="5883100" y="112050"/>
            <a:ext cx="2880846" cy="1917562"/>
          </a:xfrm>
          <a:prstGeom prst="rect">
            <a:avLst/>
          </a:prstGeom>
          <a:noFill/>
          <a:ln>
            <a:noFill/>
          </a:ln>
        </p:spPr>
      </p:pic>
      <p:sp>
        <p:nvSpPr>
          <p:cNvPr id="85" name="Google Shape;85;p15"/>
          <p:cNvSpPr txBox="1"/>
          <p:nvPr/>
        </p:nvSpPr>
        <p:spPr>
          <a:xfrm>
            <a:off x="5602950" y="2029600"/>
            <a:ext cx="3361800" cy="5733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highlight>
                  <a:schemeClr val="lt1"/>
                </a:highlight>
                <a:latin typeface="Calibri"/>
                <a:ea typeface="Calibri"/>
                <a:cs typeface="Calibri"/>
                <a:sym typeface="Calibri"/>
              </a:rPr>
              <a:t>An estimated </a:t>
            </a:r>
            <a:r>
              <a:rPr lang="en" sz="1200">
                <a:solidFill>
                  <a:srgbClr val="FF0000"/>
                </a:solidFill>
                <a:highlight>
                  <a:schemeClr val="lt1"/>
                </a:highlight>
                <a:latin typeface="Calibri"/>
                <a:ea typeface="Calibri"/>
                <a:cs typeface="Calibri"/>
                <a:sym typeface="Calibri"/>
              </a:rPr>
              <a:t>1.25 billion animals</a:t>
            </a:r>
            <a:r>
              <a:rPr lang="en" sz="1200">
                <a:highlight>
                  <a:schemeClr val="lt1"/>
                </a:highlight>
                <a:latin typeface="Calibri"/>
                <a:ea typeface="Calibri"/>
                <a:cs typeface="Calibri"/>
                <a:sym typeface="Calibri"/>
              </a:rPr>
              <a:t> have been lost.</a:t>
            </a:r>
            <a:endParaRPr>
              <a:highlight>
                <a:schemeClr val="lt1"/>
              </a:highlight>
              <a:latin typeface="Calibri"/>
              <a:ea typeface="Calibri"/>
              <a:cs typeface="Calibri"/>
              <a:sym typeface="Calibri"/>
            </a:endParaRPr>
          </a:p>
          <a:p>
            <a:pPr marL="0" lvl="0" indent="0" algn="l" rtl="0">
              <a:spcBef>
                <a:spcPts val="1600"/>
              </a:spcBef>
              <a:spcAft>
                <a:spcPts val="0"/>
              </a:spcAft>
              <a:buNone/>
            </a:pPr>
            <a:endParaRPr>
              <a:latin typeface="Roboto"/>
              <a:ea typeface="Roboto"/>
              <a:cs typeface="Roboto"/>
              <a:sym typeface="Roboto"/>
            </a:endParaRPr>
          </a:p>
        </p:txBody>
      </p:sp>
      <p:sp>
        <p:nvSpPr>
          <p:cNvPr id="86" name="Google Shape;86;p15"/>
          <p:cNvSpPr txBox="1"/>
          <p:nvPr/>
        </p:nvSpPr>
        <p:spPr>
          <a:xfrm>
            <a:off x="3820275" y="4329000"/>
            <a:ext cx="4853100" cy="5733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600"/>
              </a:spcAft>
              <a:buNone/>
            </a:pPr>
            <a:r>
              <a:rPr lang="en" sz="1200">
                <a:latin typeface="Calibri"/>
                <a:ea typeface="Calibri"/>
                <a:cs typeface="Calibri"/>
                <a:sym typeface="Calibri"/>
              </a:rPr>
              <a:t>Australia’s bushfires have released </a:t>
            </a:r>
            <a:r>
              <a:rPr lang="en" sz="1200">
                <a:solidFill>
                  <a:srgbClr val="FF0000"/>
                </a:solidFill>
                <a:latin typeface="Calibri"/>
                <a:ea typeface="Calibri"/>
                <a:cs typeface="Calibri"/>
                <a:sym typeface="Calibri"/>
              </a:rPr>
              <a:t>400 megatons of carbon dioxide</a:t>
            </a:r>
            <a:r>
              <a:rPr lang="en" sz="1200">
                <a:latin typeface="Calibri"/>
                <a:ea typeface="Calibri"/>
                <a:cs typeface="Calibri"/>
                <a:sym typeface="Calibri"/>
              </a:rPr>
              <a:t> into the atmosphere, and caused health threat, global warming.</a:t>
            </a:r>
            <a:endParaRPr>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3"/>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 of Principles </a:t>
            </a:r>
            <a:endParaRPr/>
          </a:p>
        </p:txBody>
      </p:sp>
      <p:sp>
        <p:nvSpPr>
          <p:cNvPr id="238" name="Google Shape;238;p33"/>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dirty="0">
                <a:solidFill>
                  <a:srgbClr val="000000"/>
                </a:solidFill>
              </a:rPr>
              <a:t>The Gestalt Law of Grouping:</a:t>
            </a:r>
            <a:endParaRPr dirty="0">
              <a:solidFill>
                <a:srgbClr val="000000"/>
              </a:solidFill>
            </a:endParaRPr>
          </a:p>
          <a:p>
            <a:pPr marL="914400" lvl="1" indent="-298450" algn="l" rtl="0">
              <a:spcBef>
                <a:spcPts val="0"/>
              </a:spcBef>
              <a:spcAft>
                <a:spcPts val="0"/>
              </a:spcAft>
              <a:buClr>
                <a:srgbClr val="000000"/>
              </a:buClr>
              <a:buSzPts val="1100"/>
              <a:buChar char="○"/>
            </a:pPr>
            <a:r>
              <a:rPr lang="en" dirty="0">
                <a:solidFill>
                  <a:srgbClr val="000000"/>
                </a:solidFill>
              </a:rPr>
              <a:t>Proximity</a:t>
            </a:r>
            <a:endParaRPr dirty="0">
              <a:solidFill>
                <a:srgbClr val="000000"/>
              </a:solidFill>
            </a:endParaRPr>
          </a:p>
          <a:p>
            <a:pPr marL="914400" lvl="1" indent="-298450" algn="l" rtl="0">
              <a:spcBef>
                <a:spcPts val="0"/>
              </a:spcBef>
              <a:spcAft>
                <a:spcPts val="0"/>
              </a:spcAft>
              <a:buClr>
                <a:srgbClr val="000000"/>
              </a:buClr>
              <a:buSzPts val="1100"/>
              <a:buChar char="○"/>
            </a:pPr>
            <a:r>
              <a:rPr lang="en" dirty="0">
                <a:solidFill>
                  <a:srgbClr val="000000"/>
                </a:solidFill>
              </a:rPr>
              <a:t>Similarity</a:t>
            </a:r>
            <a:endParaRPr dirty="0">
              <a:solidFill>
                <a:srgbClr val="000000"/>
              </a:solidFill>
            </a:endParaRPr>
          </a:p>
          <a:p>
            <a:pPr marL="914400" lvl="1" indent="-298450" algn="l" rtl="0">
              <a:spcBef>
                <a:spcPts val="0"/>
              </a:spcBef>
              <a:spcAft>
                <a:spcPts val="0"/>
              </a:spcAft>
              <a:buClr>
                <a:srgbClr val="000000"/>
              </a:buClr>
              <a:buSzPts val="1100"/>
              <a:buChar char="○"/>
            </a:pPr>
            <a:r>
              <a:rPr lang="en" dirty="0">
                <a:solidFill>
                  <a:srgbClr val="000000"/>
                </a:solidFill>
              </a:rPr>
              <a:t>Good continuation</a:t>
            </a:r>
            <a:endParaRPr dirty="0">
              <a:solidFill>
                <a:srgbClr val="000000"/>
              </a:solidFill>
            </a:endParaRPr>
          </a:p>
          <a:p>
            <a:pPr marL="914400" lvl="1" indent="-298450" algn="l" rtl="0">
              <a:spcBef>
                <a:spcPts val="0"/>
              </a:spcBef>
              <a:spcAft>
                <a:spcPts val="0"/>
              </a:spcAft>
              <a:buClr>
                <a:srgbClr val="000000"/>
              </a:buClr>
              <a:buSzPts val="1100"/>
              <a:buChar char="○"/>
            </a:pPr>
            <a:r>
              <a:rPr lang="en" dirty="0">
                <a:solidFill>
                  <a:srgbClr val="000000"/>
                </a:solidFill>
              </a:rPr>
              <a:t>Symmetry</a:t>
            </a:r>
            <a:endParaRPr dirty="0">
              <a:solidFill>
                <a:srgbClr val="000000"/>
              </a:solidFill>
            </a:endParaRPr>
          </a:p>
          <a:p>
            <a:pPr marL="914400" lvl="1" indent="-298450" algn="l" rtl="0">
              <a:spcBef>
                <a:spcPts val="0"/>
              </a:spcBef>
              <a:spcAft>
                <a:spcPts val="0"/>
              </a:spcAft>
              <a:buClr>
                <a:srgbClr val="000000"/>
              </a:buClr>
              <a:buSzPts val="1100"/>
              <a:buChar char="○"/>
            </a:pPr>
            <a:r>
              <a:rPr lang="en" dirty="0">
                <a:solidFill>
                  <a:srgbClr val="000000"/>
                </a:solidFill>
              </a:rPr>
              <a:t>Periodicity</a:t>
            </a:r>
            <a:endParaRPr dirty="0">
              <a:solidFill>
                <a:srgbClr val="000000"/>
              </a:solidFill>
            </a:endParaRPr>
          </a:p>
          <a:p>
            <a:pPr marL="457200" lvl="0" indent="-311150" algn="l" rtl="0">
              <a:spcBef>
                <a:spcPts val="0"/>
              </a:spcBef>
              <a:spcAft>
                <a:spcPts val="0"/>
              </a:spcAft>
              <a:buClr>
                <a:srgbClr val="000000"/>
              </a:buClr>
              <a:buSzPts val="1300"/>
              <a:buChar char="●"/>
            </a:pPr>
            <a:r>
              <a:rPr lang="en" dirty="0">
                <a:solidFill>
                  <a:srgbClr val="000000"/>
                </a:solidFill>
              </a:rPr>
              <a:t>Miller’s Magic Number 7 (plus or minus 2)</a:t>
            </a:r>
            <a:endParaRPr dirty="0">
              <a:solidFill>
                <a:srgbClr val="000000"/>
              </a:solidFill>
            </a:endParaRPr>
          </a:p>
          <a:p>
            <a:pPr marL="457200" lvl="0" indent="-311150" algn="just" rtl="0">
              <a:lnSpc>
                <a:spcPct val="100000"/>
              </a:lnSpc>
              <a:spcBef>
                <a:spcPts val="0"/>
              </a:spcBef>
              <a:spcAft>
                <a:spcPts val="0"/>
              </a:spcAft>
              <a:buClr>
                <a:srgbClr val="000000"/>
              </a:buClr>
              <a:buSzPts val="1300"/>
              <a:buChar char="●"/>
            </a:pPr>
            <a:r>
              <a:rPr lang="en" dirty="0">
                <a:solidFill>
                  <a:srgbClr val="000000"/>
                </a:solidFill>
              </a:rPr>
              <a:t>Visualizations form: </a:t>
            </a:r>
            <a:endParaRPr dirty="0">
              <a:solidFill>
                <a:srgbClr val="000000"/>
              </a:solidFill>
            </a:endParaRPr>
          </a:p>
          <a:p>
            <a:pPr marL="914400" lvl="1" indent="-298450" algn="just" rtl="0">
              <a:lnSpc>
                <a:spcPct val="100000"/>
              </a:lnSpc>
              <a:spcBef>
                <a:spcPts val="0"/>
              </a:spcBef>
              <a:spcAft>
                <a:spcPts val="0"/>
              </a:spcAft>
              <a:buClr>
                <a:srgbClr val="000000"/>
              </a:buClr>
              <a:buSzPts val="1100"/>
              <a:buChar char="○"/>
            </a:pPr>
            <a:r>
              <a:rPr lang="en" dirty="0">
                <a:solidFill>
                  <a:srgbClr val="000000"/>
                </a:solidFill>
              </a:rPr>
              <a:t>Length, width</a:t>
            </a:r>
            <a:endParaRPr dirty="0">
              <a:solidFill>
                <a:srgbClr val="000000"/>
              </a:solidFill>
            </a:endParaRPr>
          </a:p>
          <a:p>
            <a:pPr marL="914400" lvl="1" indent="-298450" algn="just" rtl="0">
              <a:lnSpc>
                <a:spcPct val="100000"/>
              </a:lnSpc>
              <a:spcBef>
                <a:spcPts val="0"/>
              </a:spcBef>
              <a:spcAft>
                <a:spcPts val="0"/>
              </a:spcAft>
              <a:buClr>
                <a:srgbClr val="000000"/>
              </a:buClr>
              <a:buSzPts val="1100"/>
              <a:buChar char="○"/>
            </a:pPr>
            <a:r>
              <a:rPr lang="en" dirty="0">
                <a:solidFill>
                  <a:srgbClr val="000000"/>
                </a:solidFill>
              </a:rPr>
              <a:t>Orientation</a:t>
            </a:r>
            <a:endParaRPr dirty="0">
              <a:solidFill>
                <a:srgbClr val="000000"/>
              </a:solidFill>
            </a:endParaRPr>
          </a:p>
          <a:p>
            <a:pPr marL="914400" lvl="1" indent="-298450" algn="just" rtl="0">
              <a:lnSpc>
                <a:spcPct val="100000"/>
              </a:lnSpc>
              <a:spcBef>
                <a:spcPts val="0"/>
              </a:spcBef>
              <a:spcAft>
                <a:spcPts val="0"/>
              </a:spcAft>
              <a:buClr>
                <a:srgbClr val="000000"/>
              </a:buClr>
              <a:buSzPts val="1100"/>
              <a:buChar char="○"/>
            </a:pPr>
            <a:r>
              <a:rPr lang="en" dirty="0">
                <a:solidFill>
                  <a:srgbClr val="000000"/>
                </a:solidFill>
              </a:rPr>
              <a:t>Shape</a:t>
            </a:r>
            <a:endParaRPr dirty="0">
              <a:solidFill>
                <a:srgbClr val="000000"/>
              </a:solidFill>
            </a:endParaRPr>
          </a:p>
          <a:p>
            <a:pPr marL="914400" lvl="1" indent="-298450" algn="just" rtl="0">
              <a:lnSpc>
                <a:spcPct val="100000"/>
              </a:lnSpc>
              <a:spcBef>
                <a:spcPts val="0"/>
              </a:spcBef>
              <a:spcAft>
                <a:spcPts val="0"/>
              </a:spcAft>
              <a:buClr>
                <a:srgbClr val="000000"/>
              </a:buClr>
              <a:buSzPts val="1100"/>
              <a:buChar char="○"/>
            </a:pPr>
            <a:r>
              <a:rPr lang="en" dirty="0">
                <a:solidFill>
                  <a:srgbClr val="000000"/>
                </a:solidFill>
              </a:rPr>
              <a:t>Size</a:t>
            </a:r>
            <a:endParaRPr dirty="0">
              <a:solidFill>
                <a:srgbClr val="000000"/>
              </a:solidFill>
            </a:endParaRPr>
          </a:p>
          <a:p>
            <a:pPr marL="914400" lvl="1" indent="-298450" algn="just" rtl="0">
              <a:lnSpc>
                <a:spcPct val="100000"/>
              </a:lnSpc>
              <a:spcBef>
                <a:spcPts val="0"/>
              </a:spcBef>
              <a:spcAft>
                <a:spcPts val="0"/>
              </a:spcAft>
              <a:buClr>
                <a:srgbClr val="000000"/>
              </a:buClr>
              <a:buSzPts val="1100"/>
              <a:buChar char="○"/>
            </a:pPr>
            <a:r>
              <a:rPr lang="en" dirty="0">
                <a:solidFill>
                  <a:srgbClr val="000000"/>
                </a:solidFill>
              </a:rPr>
              <a:t>Enclosure</a:t>
            </a:r>
            <a:endParaRPr dirty="0">
              <a:solidFill>
                <a:srgbClr val="000000"/>
              </a:solidFill>
            </a:endParaRPr>
          </a:p>
          <a:p>
            <a:pPr marL="457200" lvl="0" indent="-311150" algn="l" rtl="0">
              <a:spcBef>
                <a:spcPts val="0"/>
              </a:spcBef>
              <a:spcAft>
                <a:spcPts val="0"/>
              </a:spcAft>
              <a:buClr>
                <a:srgbClr val="000000"/>
              </a:buClr>
              <a:buSzPts val="1300"/>
              <a:buChar char="●"/>
            </a:pPr>
            <a:r>
              <a:rPr lang="en" dirty="0">
                <a:solidFill>
                  <a:srgbClr val="000000"/>
                </a:solidFill>
              </a:rPr>
              <a:t>Data Ink</a:t>
            </a:r>
            <a:endParaRPr dirty="0">
              <a:solidFill>
                <a:srgbClr val="000000"/>
              </a:solidFill>
            </a:endParaRPr>
          </a:p>
          <a:p>
            <a:pPr marL="914400" lvl="1" indent="-298450" algn="l" rtl="0">
              <a:spcBef>
                <a:spcPts val="0"/>
              </a:spcBef>
              <a:spcAft>
                <a:spcPts val="0"/>
              </a:spcAft>
              <a:buClr>
                <a:srgbClr val="000000"/>
              </a:buClr>
              <a:buSzPts val="1100"/>
              <a:buChar char="○"/>
            </a:pPr>
            <a:r>
              <a:rPr lang="en" dirty="0">
                <a:solidFill>
                  <a:srgbClr val="000000"/>
                </a:solidFill>
              </a:rPr>
              <a:t>Effectiveness</a:t>
            </a:r>
            <a:endParaRPr dirty="0">
              <a:solidFill>
                <a:srgbClr val="000000"/>
              </a:solidFill>
            </a:endParaRPr>
          </a:p>
          <a:p>
            <a:pPr marL="914400" lvl="1" indent="-298450" algn="l" rtl="0">
              <a:spcBef>
                <a:spcPts val="0"/>
              </a:spcBef>
              <a:spcAft>
                <a:spcPts val="0"/>
              </a:spcAft>
              <a:buClr>
                <a:srgbClr val="000000"/>
              </a:buClr>
              <a:buSzPts val="1100"/>
              <a:buChar char="○"/>
            </a:pPr>
            <a:r>
              <a:rPr lang="en" dirty="0">
                <a:solidFill>
                  <a:srgbClr val="000000"/>
                </a:solidFill>
              </a:rPr>
              <a:t>Expressiveness</a:t>
            </a:r>
            <a:endParaRPr dirty="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a:t>
            </a:r>
            <a:endParaRPr/>
          </a:p>
        </p:txBody>
      </p:sp>
      <p:sp>
        <p:nvSpPr>
          <p:cNvPr id="244" name="Google Shape;244;p34"/>
          <p:cNvSpPr txBox="1">
            <a:spLocks noGrp="1"/>
          </p:cNvSpPr>
          <p:nvPr>
            <p:ph type="body" idx="1"/>
          </p:nvPr>
        </p:nvSpPr>
        <p:spPr>
          <a:xfrm>
            <a:off x="4620550" y="286250"/>
            <a:ext cx="4426800" cy="469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i="1">
                <a:solidFill>
                  <a:srgbClr val="000000"/>
                </a:solidFill>
              </a:rPr>
              <a:t>1. Python</a:t>
            </a:r>
            <a:r>
              <a:rPr lang="en" sz="1400" b="1" i="1">
                <a:solidFill>
                  <a:srgbClr val="000000"/>
                </a:solidFill>
                <a:highlight>
                  <a:srgbClr val="FFFFFF"/>
                </a:highlight>
                <a:latin typeface="Times New Roman"/>
                <a:ea typeface="Times New Roman"/>
                <a:cs typeface="Times New Roman"/>
                <a:sym typeface="Times New Roman"/>
              </a:rPr>
              <a:t>: </a:t>
            </a:r>
            <a:r>
              <a:rPr lang="en" sz="1400">
                <a:solidFill>
                  <a:srgbClr val="000000"/>
                </a:solidFill>
                <a:highlight>
                  <a:srgbClr val="FFFFFF"/>
                </a:highlight>
                <a:latin typeface="Times New Roman"/>
                <a:ea typeface="Times New Roman"/>
                <a:cs typeface="Times New Roman"/>
                <a:sym typeface="Times New Roman"/>
              </a:rPr>
              <a:t>Preprocess dataset using Python                                              </a:t>
            </a:r>
            <a:endParaRPr sz="1400">
              <a:solidFill>
                <a:srgbClr val="000000"/>
              </a:solidFill>
              <a:highlight>
                <a:srgbClr val="FFFFFF"/>
              </a:highlight>
              <a:latin typeface="Times New Roman"/>
              <a:ea typeface="Times New Roman"/>
              <a:cs typeface="Times New Roman"/>
              <a:sym typeface="Times New Roman"/>
            </a:endParaRPr>
          </a:p>
          <a:p>
            <a:pPr marL="0" lvl="0" indent="457200" algn="l" rtl="0">
              <a:spcBef>
                <a:spcPts val="1600"/>
              </a:spcBef>
              <a:spcAft>
                <a:spcPts val="0"/>
              </a:spcAft>
              <a:buNone/>
            </a:pPr>
            <a:r>
              <a:rPr lang="en" sz="1400">
                <a:solidFill>
                  <a:srgbClr val="000000"/>
                </a:solidFill>
                <a:highlight>
                  <a:srgbClr val="FFFFFF"/>
                </a:highlight>
                <a:latin typeface="Times New Roman"/>
                <a:ea typeface="Times New Roman"/>
                <a:cs typeface="Times New Roman"/>
                <a:sym typeface="Times New Roman"/>
              </a:rPr>
              <a:t> → Count the number of fire events per date.  </a:t>
            </a:r>
            <a:endParaRPr sz="1400">
              <a:solidFill>
                <a:srgbClr val="000000"/>
              </a:solidFill>
              <a:highlight>
                <a:srgbClr val="FFFFFF"/>
              </a:highlight>
              <a:latin typeface="Times New Roman"/>
              <a:ea typeface="Times New Roman"/>
              <a:cs typeface="Times New Roman"/>
              <a:sym typeface="Times New Roman"/>
            </a:endParaRPr>
          </a:p>
          <a:p>
            <a:pPr marL="0" lvl="0" indent="457200" algn="l" rtl="0">
              <a:spcBef>
                <a:spcPts val="1600"/>
              </a:spcBef>
              <a:spcAft>
                <a:spcPts val="0"/>
              </a:spcAft>
              <a:buNone/>
            </a:pPr>
            <a:r>
              <a:rPr lang="en" sz="1400">
                <a:solidFill>
                  <a:srgbClr val="000000"/>
                </a:solidFill>
                <a:highlight>
                  <a:schemeClr val="lt1"/>
                </a:highlight>
                <a:latin typeface="Times New Roman"/>
                <a:ea typeface="Times New Roman"/>
                <a:cs typeface="Times New Roman"/>
                <a:sym typeface="Times New Roman"/>
              </a:rPr>
              <a:t> → Count the value of weather data</a:t>
            </a:r>
            <a:endParaRPr sz="1400">
              <a:solidFill>
                <a:srgbClr val="000000"/>
              </a:solidFill>
              <a:highlight>
                <a:srgbClr val="FFFFFF"/>
              </a:highlight>
              <a:latin typeface="Times New Roman"/>
              <a:ea typeface="Times New Roman"/>
              <a:cs typeface="Times New Roman"/>
              <a:sym typeface="Times New Roman"/>
            </a:endParaRPr>
          </a:p>
          <a:p>
            <a:pPr marL="0" lvl="0" indent="0" algn="l" rtl="0">
              <a:spcBef>
                <a:spcPts val="1600"/>
              </a:spcBef>
              <a:spcAft>
                <a:spcPts val="0"/>
              </a:spcAft>
              <a:buNone/>
            </a:pPr>
            <a:endParaRPr sz="1400">
              <a:solidFill>
                <a:srgbClr val="000000"/>
              </a:solidFill>
              <a:highlight>
                <a:srgbClr val="FFFFFF"/>
              </a:highlight>
              <a:latin typeface="Times New Roman"/>
              <a:ea typeface="Times New Roman"/>
              <a:cs typeface="Times New Roman"/>
              <a:sym typeface="Times New Roman"/>
            </a:endParaRPr>
          </a:p>
          <a:p>
            <a:pPr marL="0" lvl="0" indent="0" algn="just" rtl="0">
              <a:spcBef>
                <a:spcPts val="1600"/>
              </a:spcBef>
              <a:spcAft>
                <a:spcPts val="0"/>
              </a:spcAft>
              <a:buNone/>
            </a:pPr>
            <a:r>
              <a:rPr lang="en" sz="1400" b="1" i="1">
                <a:solidFill>
                  <a:srgbClr val="000000"/>
                </a:solidFill>
              </a:rPr>
              <a:t>2. ArcGIS:</a:t>
            </a:r>
            <a:r>
              <a:rPr lang="en" sz="1400" b="1" i="1">
                <a:solidFill>
                  <a:srgbClr val="000000"/>
                </a:solidFill>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Spatially join the Australian city and state     administration with each fire event. </a:t>
            </a:r>
            <a:endParaRPr sz="1400">
              <a:solidFill>
                <a:srgbClr val="000000"/>
              </a:solidFill>
              <a:latin typeface="Times New Roman"/>
              <a:ea typeface="Times New Roman"/>
              <a:cs typeface="Times New Roman"/>
              <a:sym typeface="Times New Roman"/>
            </a:endParaRPr>
          </a:p>
          <a:p>
            <a:pPr marL="0" lvl="0" indent="0" algn="just" rtl="0">
              <a:spcBef>
                <a:spcPts val="1600"/>
              </a:spcBef>
              <a:spcAft>
                <a:spcPts val="0"/>
              </a:spcAft>
              <a:buNone/>
            </a:pPr>
            <a:r>
              <a:rPr lang="en" sz="1400">
                <a:solidFill>
                  <a:srgbClr val="000000"/>
                </a:solidFill>
                <a:latin typeface="Times New Roman"/>
                <a:ea typeface="Times New Roman"/>
                <a:cs typeface="Times New Roman"/>
                <a:sym typeface="Times New Roman"/>
              </a:rPr>
              <a:t>Visualize the distribution of fires across Australia using the latitude and longitude features from the dataset, plotting the records individually for the identification of dense fire regions. New South Wales had been affected by the Australian bushfires most severely, Therefore, the distribution of fires in New South Wales was visualized cumulatively by month.</a:t>
            </a:r>
            <a:endParaRPr sz="1400">
              <a:solidFill>
                <a:srgbClr val="000000"/>
              </a:solidFill>
              <a:latin typeface="Times New Roman"/>
              <a:ea typeface="Times New Roman"/>
              <a:cs typeface="Times New Roman"/>
              <a:sym typeface="Times New Roman"/>
            </a:endParaRPr>
          </a:p>
          <a:p>
            <a:pPr marL="0" lvl="0" indent="0" algn="l" rtl="0">
              <a:spcBef>
                <a:spcPts val="1600"/>
              </a:spcBef>
              <a:spcAft>
                <a:spcPts val="1600"/>
              </a:spcAft>
              <a:buNone/>
            </a:pPr>
            <a:endParaRPr>
              <a:solidFill>
                <a:srgbClr val="000000"/>
              </a:solidFill>
            </a:endParaRPr>
          </a:p>
        </p:txBody>
      </p:sp>
      <p:pic>
        <p:nvPicPr>
          <p:cNvPr id="245" name="Google Shape;245;p34"/>
          <p:cNvPicPr preferRelativeResize="0"/>
          <p:nvPr/>
        </p:nvPicPr>
        <p:blipFill>
          <a:blip r:embed="rId3">
            <a:alphaModFix/>
          </a:blip>
          <a:stretch>
            <a:fillRect/>
          </a:stretch>
        </p:blipFill>
        <p:spPr>
          <a:xfrm>
            <a:off x="495200" y="1055076"/>
            <a:ext cx="3339550" cy="37113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5"/>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35"/>
          <p:cNvSpPr txBox="1">
            <a:spLocks noGrp="1"/>
          </p:cNvSpPr>
          <p:nvPr>
            <p:ph type="body" idx="1"/>
          </p:nvPr>
        </p:nvSpPr>
        <p:spPr>
          <a:xfrm>
            <a:off x="4370775" y="227350"/>
            <a:ext cx="4708800" cy="43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i="1">
                <a:solidFill>
                  <a:srgbClr val="000000"/>
                </a:solidFill>
              </a:rPr>
              <a:t>3. Tableau: </a:t>
            </a:r>
            <a:endParaRPr sz="1800" b="1" i="1">
              <a:solidFill>
                <a:srgbClr val="000000"/>
              </a:solidFill>
            </a:endParaRPr>
          </a:p>
          <a:p>
            <a:pPr marL="457200" lvl="0" indent="-314325" algn="l" rtl="0">
              <a:lnSpc>
                <a:spcPct val="150000"/>
              </a:lnSpc>
              <a:spcBef>
                <a:spcPts val="1600"/>
              </a:spcBef>
              <a:spcAft>
                <a:spcPts val="0"/>
              </a:spcAft>
              <a:buClr>
                <a:srgbClr val="000000"/>
              </a:buClr>
              <a:buSzPts val="1350"/>
              <a:buFont typeface="Times New Roman"/>
              <a:buChar char="●"/>
            </a:pPr>
            <a:r>
              <a:rPr lang="en" sz="1350">
                <a:solidFill>
                  <a:srgbClr val="000000"/>
                </a:solidFill>
                <a:latin typeface="Times New Roman"/>
                <a:ea typeface="Times New Roman"/>
                <a:cs typeface="Times New Roman"/>
                <a:sym typeface="Times New Roman"/>
              </a:rPr>
              <a:t>Dashboards are developed to showcase three major visualizations to explore the 2019 Australian bushfire occurrences.</a:t>
            </a:r>
            <a:endParaRPr sz="1350">
              <a:solidFill>
                <a:srgbClr val="000000"/>
              </a:solidFill>
              <a:latin typeface="Times New Roman"/>
              <a:ea typeface="Times New Roman"/>
              <a:cs typeface="Times New Roman"/>
              <a:sym typeface="Times New Roman"/>
            </a:endParaRPr>
          </a:p>
          <a:p>
            <a:pPr marL="0" lvl="0" indent="0" algn="l" rtl="0">
              <a:lnSpc>
                <a:spcPct val="150000"/>
              </a:lnSpc>
              <a:spcBef>
                <a:spcPts val="1600"/>
              </a:spcBef>
              <a:spcAft>
                <a:spcPts val="0"/>
              </a:spcAft>
              <a:buNone/>
            </a:pPr>
            <a:endParaRPr sz="1350">
              <a:solidFill>
                <a:srgbClr val="000000"/>
              </a:solidFill>
              <a:latin typeface="Times New Roman"/>
              <a:ea typeface="Times New Roman"/>
              <a:cs typeface="Times New Roman"/>
              <a:sym typeface="Times New Roman"/>
            </a:endParaRPr>
          </a:p>
          <a:p>
            <a:pPr marL="457200" lvl="0" indent="-314325" algn="l" rtl="0">
              <a:lnSpc>
                <a:spcPct val="150000"/>
              </a:lnSpc>
              <a:spcBef>
                <a:spcPts val="1600"/>
              </a:spcBef>
              <a:spcAft>
                <a:spcPts val="0"/>
              </a:spcAft>
              <a:buClr>
                <a:srgbClr val="000000"/>
              </a:buClr>
              <a:buSzPts val="1350"/>
              <a:buFont typeface="Times New Roman"/>
              <a:buChar char="●"/>
            </a:pPr>
            <a:r>
              <a:rPr lang="en" sz="1350">
                <a:solidFill>
                  <a:srgbClr val="000000"/>
                </a:solidFill>
                <a:latin typeface="Times New Roman"/>
                <a:ea typeface="Times New Roman"/>
                <a:cs typeface="Times New Roman"/>
                <a:sym typeface="Times New Roman"/>
              </a:rPr>
              <a:t>Storyboards are developed to demonstrate historical and recent weather data from August 2019 to December 2019</a:t>
            </a:r>
            <a:endParaRPr sz="1350">
              <a:solidFill>
                <a:srgbClr val="000000"/>
              </a:solidFill>
              <a:latin typeface="Times New Roman"/>
              <a:ea typeface="Times New Roman"/>
              <a:cs typeface="Times New Roman"/>
              <a:sym typeface="Times New Roman"/>
            </a:endParaRPr>
          </a:p>
        </p:txBody>
      </p:sp>
      <p:pic>
        <p:nvPicPr>
          <p:cNvPr id="252" name="Google Shape;252;p35"/>
          <p:cNvPicPr preferRelativeResize="0"/>
          <p:nvPr/>
        </p:nvPicPr>
        <p:blipFill>
          <a:blip r:embed="rId3">
            <a:alphaModFix/>
          </a:blip>
          <a:stretch>
            <a:fillRect/>
          </a:stretch>
        </p:blipFill>
        <p:spPr>
          <a:xfrm>
            <a:off x="389000" y="227350"/>
            <a:ext cx="3434700" cy="2782475"/>
          </a:xfrm>
          <a:prstGeom prst="rect">
            <a:avLst/>
          </a:prstGeom>
          <a:noFill/>
          <a:ln>
            <a:noFill/>
          </a:ln>
        </p:spPr>
      </p:pic>
      <p:pic>
        <p:nvPicPr>
          <p:cNvPr id="253" name="Google Shape;253;p35"/>
          <p:cNvPicPr preferRelativeResize="0"/>
          <p:nvPr/>
        </p:nvPicPr>
        <p:blipFill>
          <a:blip r:embed="rId4">
            <a:alphaModFix/>
          </a:blip>
          <a:stretch>
            <a:fillRect/>
          </a:stretch>
        </p:blipFill>
        <p:spPr>
          <a:xfrm>
            <a:off x="388988" y="3084075"/>
            <a:ext cx="3434716" cy="1828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 Techniques </a:t>
            </a:r>
            <a:endParaRPr/>
          </a:p>
        </p:txBody>
      </p:sp>
      <p:sp>
        <p:nvSpPr>
          <p:cNvPr id="259" name="Google Shape;259;p36"/>
          <p:cNvSpPr txBox="1">
            <a:spLocks noGrp="1"/>
          </p:cNvSpPr>
          <p:nvPr>
            <p:ph type="body" idx="1"/>
          </p:nvPr>
        </p:nvSpPr>
        <p:spPr>
          <a:xfrm>
            <a:off x="4411025" y="460675"/>
            <a:ext cx="4733100" cy="4098600"/>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0"/>
              </a:spcBef>
              <a:spcAft>
                <a:spcPts val="0"/>
              </a:spcAft>
              <a:buClr>
                <a:srgbClr val="000000"/>
              </a:buClr>
              <a:buSzPts val="1400"/>
              <a:buChar char="●"/>
            </a:pPr>
            <a:r>
              <a:rPr lang="en" sz="1400">
                <a:solidFill>
                  <a:srgbClr val="000000"/>
                </a:solidFill>
              </a:rPr>
              <a:t>A dashboard with infographic formats:</a:t>
            </a:r>
            <a:endParaRPr sz="1400">
              <a:solidFill>
                <a:srgbClr val="000000"/>
              </a:solidFill>
            </a:endParaRPr>
          </a:p>
          <a:p>
            <a:pPr marL="914400" lvl="1" indent="-298450" algn="just" rtl="0">
              <a:lnSpc>
                <a:spcPct val="150000"/>
              </a:lnSpc>
              <a:spcBef>
                <a:spcPts val="0"/>
              </a:spcBef>
              <a:spcAft>
                <a:spcPts val="0"/>
              </a:spcAft>
              <a:buClr>
                <a:srgbClr val="000000"/>
              </a:buClr>
              <a:buSzPts val="1100"/>
              <a:buChar char="○"/>
            </a:pPr>
            <a:r>
              <a:rPr lang="en" b="1">
                <a:solidFill>
                  <a:srgbClr val="000000"/>
                </a:solidFill>
              </a:rPr>
              <a:t>Zooming</a:t>
            </a:r>
            <a:endParaRPr b="1">
              <a:solidFill>
                <a:srgbClr val="000000"/>
              </a:solidFill>
            </a:endParaRPr>
          </a:p>
          <a:p>
            <a:pPr marL="914400" lvl="1" indent="-298450" algn="just" rtl="0">
              <a:lnSpc>
                <a:spcPct val="150000"/>
              </a:lnSpc>
              <a:spcBef>
                <a:spcPts val="0"/>
              </a:spcBef>
              <a:spcAft>
                <a:spcPts val="0"/>
              </a:spcAft>
              <a:buClr>
                <a:srgbClr val="000000"/>
              </a:buClr>
              <a:buSzPts val="1100"/>
              <a:buChar char="○"/>
            </a:pPr>
            <a:r>
              <a:rPr lang="en" b="1">
                <a:solidFill>
                  <a:srgbClr val="000000"/>
                </a:solidFill>
              </a:rPr>
              <a:t>Clickable</a:t>
            </a:r>
            <a:endParaRPr b="1">
              <a:solidFill>
                <a:srgbClr val="000000"/>
              </a:solidFill>
            </a:endParaRPr>
          </a:p>
          <a:p>
            <a:pPr marL="914400" lvl="1" indent="-298450" algn="just" rtl="0">
              <a:lnSpc>
                <a:spcPct val="150000"/>
              </a:lnSpc>
              <a:spcBef>
                <a:spcPts val="0"/>
              </a:spcBef>
              <a:spcAft>
                <a:spcPts val="0"/>
              </a:spcAft>
              <a:buClr>
                <a:srgbClr val="000000"/>
              </a:buClr>
              <a:buSzPts val="1100"/>
              <a:buChar char="○"/>
            </a:pPr>
            <a:r>
              <a:rPr lang="en" b="1">
                <a:solidFill>
                  <a:srgbClr val="000000"/>
                </a:solidFill>
              </a:rPr>
              <a:t>Interactive</a:t>
            </a:r>
            <a:endParaRPr b="1">
              <a:solidFill>
                <a:srgbClr val="000000"/>
              </a:solidFill>
            </a:endParaRPr>
          </a:p>
          <a:p>
            <a:pPr marL="914400" lvl="0" indent="0" algn="just" rtl="0">
              <a:lnSpc>
                <a:spcPct val="150000"/>
              </a:lnSpc>
              <a:spcBef>
                <a:spcPts val="1200"/>
              </a:spcBef>
              <a:spcAft>
                <a:spcPts val="0"/>
              </a:spcAft>
              <a:buNone/>
            </a:pPr>
            <a:endParaRPr>
              <a:solidFill>
                <a:srgbClr val="000000"/>
              </a:solidFill>
            </a:endParaRPr>
          </a:p>
          <a:p>
            <a:pPr marL="457200" lvl="0" indent="-317500" algn="just" rtl="0">
              <a:lnSpc>
                <a:spcPct val="150000"/>
              </a:lnSpc>
              <a:spcBef>
                <a:spcPts val="1200"/>
              </a:spcBef>
              <a:spcAft>
                <a:spcPts val="0"/>
              </a:spcAft>
              <a:buClr>
                <a:srgbClr val="000000"/>
              </a:buClr>
              <a:buSzPts val="1400"/>
              <a:buChar char="●"/>
            </a:pPr>
            <a:r>
              <a:rPr lang="en" sz="1400">
                <a:solidFill>
                  <a:srgbClr val="000000"/>
                </a:solidFill>
              </a:rPr>
              <a:t>Three main types of charts:</a:t>
            </a:r>
            <a:endParaRPr sz="1400">
              <a:solidFill>
                <a:srgbClr val="000000"/>
              </a:solidFill>
            </a:endParaRPr>
          </a:p>
          <a:p>
            <a:pPr marL="914400" lvl="1" indent="-298450" algn="just" rtl="0">
              <a:lnSpc>
                <a:spcPct val="150000"/>
              </a:lnSpc>
              <a:spcBef>
                <a:spcPts val="0"/>
              </a:spcBef>
              <a:spcAft>
                <a:spcPts val="0"/>
              </a:spcAft>
              <a:buClr>
                <a:srgbClr val="000000"/>
              </a:buClr>
              <a:buSzPts val="1100"/>
              <a:buChar char="○"/>
            </a:pPr>
            <a:r>
              <a:rPr lang="en" b="1">
                <a:solidFill>
                  <a:srgbClr val="000000"/>
                </a:solidFill>
              </a:rPr>
              <a:t>Bar graphs:</a:t>
            </a:r>
            <a:r>
              <a:rPr lang="en">
                <a:solidFill>
                  <a:srgbClr val="000000"/>
                </a:solidFill>
              </a:rPr>
              <a:t> the number of bushfire events vs city name</a:t>
            </a:r>
            <a:endParaRPr>
              <a:solidFill>
                <a:srgbClr val="000000"/>
              </a:solidFill>
            </a:endParaRPr>
          </a:p>
          <a:p>
            <a:pPr marL="914400" lvl="1" indent="-298450" algn="just" rtl="0">
              <a:lnSpc>
                <a:spcPct val="150000"/>
              </a:lnSpc>
              <a:spcBef>
                <a:spcPts val="0"/>
              </a:spcBef>
              <a:spcAft>
                <a:spcPts val="0"/>
              </a:spcAft>
              <a:buClr>
                <a:srgbClr val="000000"/>
              </a:buClr>
              <a:buSzPts val="1100"/>
              <a:buChar char="○"/>
            </a:pPr>
            <a:r>
              <a:rPr lang="en" b="1">
                <a:solidFill>
                  <a:srgbClr val="000000"/>
                </a:solidFill>
              </a:rPr>
              <a:t>Line charts: </a:t>
            </a:r>
            <a:r>
              <a:rPr lang="en">
                <a:solidFill>
                  <a:srgbClr val="000000"/>
                </a:solidFill>
              </a:rPr>
              <a:t>time- series weather data</a:t>
            </a:r>
            <a:endParaRPr>
              <a:solidFill>
                <a:srgbClr val="000000"/>
              </a:solidFill>
            </a:endParaRPr>
          </a:p>
          <a:p>
            <a:pPr marL="914400" lvl="1" indent="-298450" algn="just" rtl="0">
              <a:lnSpc>
                <a:spcPct val="150000"/>
              </a:lnSpc>
              <a:spcBef>
                <a:spcPts val="0"/>
              </a:spcBef>
              <a:spcAft>
                <a:spcPts val="0"/>
              </a:spcAft>
              <a:buClr>
                <a:srgbClr val="000000"/>
              </a:buClr>
              <a:buSzPts val="1100"/>
              <a:buChar char="○"/>
            </a:pPr>
            <a:r>
              <a:rPr lang="en" b="1">
                <a:solidFill>
                  <a:srgbClr val="000000"/>
                </a:solidFill>
              </a:rPr>
              <a:t>Heat maps:</a:t>
            </a:r>
            <a:r>
              <a:rPr lang="en">
                <a:solidFill>
                  <a:srgbClr val="000000"/>
                </a:solidFill>
              </a:rPr>
              <a:t> to represent geographical data </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a:spLocks noGrp="1"/>
          </p:cNvSpPr>
          <p:nvPr>
            <p:ph type="title"/>
          </p:nvPr>
        </p:nvSpPr>
        <p:spPr>
          <a:xfrm>
            <a:off x="311725" y="130775"/>
            <a:ext cx="3706500" cy="29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a:t>
            </a:r>
            <a:endParaRPr/>
          </a:p>
        </p:txBody>
      </p:sp>
      <p:sp>
        <p:nvSpPr>
          <p:cNvPr id="265" name="Google Shape;265;p37"/>
          <p:cNvSpPr txBox="1">
            <a:spLocks noGrp="1"/>
          </p:cNvSpPr>
          <p:nvPr>
            <p:ph type="body" idx="1"/>
          </p:nvPr>
        </p:nvSpPr>
        <p:spPr>
          <a:xfrm>
            <a:off x="4644675" y="500925"/>
            <a:ext cx="4386600" cy="40986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400">
                <a:solidFill>
                  <a:srgbClr val="000000"/>
                </a:solidFill>
              </a:rPr>
              <a:t>Examination of  the recent Australia bushfire events in two forms:</a:t>
            </a:r>
            <a:endParaRPr sz="1400">
              <a:solidFill>
                <a:srgbClr val="000000"/>
              </a:solidFill>
            </a:endParaRPr>
          </a:p>
          <a:p>
            <a:pPr marL="0" lvl="0" indent="0" algn="just" rtl="0">
              <a:lnSpc>
                <a:spcPct val="115000"/>
              </a:lnSpc>
              <a:spcBef>
                <a:spcPts val="1200"/>
              </a:spcBef>
              <a:spcAft>
                <a:spcPts val="0"/>
              </a:spcAft>
              <a:buNone/>
            </a:pPr>
            <a:r>
              <a:rPr lang="en" sz="1400">
                <a:solidFill>
                  <a:srgbClr val="000000"/>
                </a:solidFill>
              </a:rPr>
              <a:t>1.a The dashboard to visualize the distribution of the fire events as shown on the left side:</a:t>
            </a:r>
            <a:endParaRPr sz="1400">
              <a:solidFill>
                <a:srgbClr val="000000"/>
              </a:solidFill>
            </a:endParaRPr>
          </a:p>
          <a:p>
            <a:pPr marL="0" lvl="0" indent="0" algn="just" rtl="0">
              <a:lnSpc>
                <a:spcPct val="115000"/>
              </a:lnSpc>
              <a:spcBef>
                <a:spcPts val="1200"/>
              </a:spcBef>
              <a:spcAft>
                <a:spcPts val="0"/>
              </a:spcAft>
              <a:buNone/>
            </a:pPr>
            <a:r>
              <a:rPr lang="en" sz="1400">
                <a:solidFill>
                  <a:srgbClr val="000000"/>
                </a:solidFill>
              </a:rPr>
              <a:t>1.b Comparison between 2009-2016, or 2009-2019  depending on the variables, historical weather data with the same variable data in 2019 provides observations that </a:t>
            </a:r>
            <a:r>
              <a:rPr lang="en" sz="1400" i="1">
                <a:solidFill>
                  <a:srgbClr val="FF0000"/>
                </a:solidFill>
              </a:rPr>
              <a:t>the New South Wales region had a warm and dry period during the bushfires</a:t>
            </a:r>
            <a:r>
              <a:rPr lang="en" sz="1400">
                <a:solidFill>
                  <a:srgbClr val="FF0000"/>
                </a:solidFill>
              </a:rPr>
              <a:t>. </a:t>
            </a:r>
            <a:endParaRPr sz="1400">
              <a:solidFill>
                <a:srgbClr val="FF0000"/>
              </a:solidFill>
            </a:endParaRPr>
          </a:p>
          <a:p>
            <a:pPr marL="0" lvl="0" indent="0" algn="just" rtl="0">
              <a:lnSpc>
                <a:spcPct val="115000"/>
              </a:lnSpc>
              <a:spcBef>
                <a:spcPts val="1200"/>
              </a:spcBef>
              <a:spcAft>
                <a:spcPts val="0"/>
              </a:spcAft>
              <a:buNone/>
            </a:pPr>
            <a:r>
              <a:rPr lang="en" sz="1400">
                <a:solidFill>
                  <a:srgbClr val="000000"/>
                </a:solidFill>
              </a:rPr>
              <a:t>1.c We built an interactive map to track monthly fire events along with top citywide fire distributions in 2019. </a:t>
            </a:r>
            <a:endParaRPr sz="1400">
              <a:solidFill>
                <a:srgbClr val="000000"/>
              </a:solidFill>
            </a:endParaRPr>
          </a:p>
          <a:p>
            <a:pPr marL="0" lvl="0" indent="0" algn="just" rtl="0">
              <a:lnSpc>
                <a:spcPct val="100000"/>
              </a:lnSpc>
              <a:spcBef>
                <a:spcPts val="1200"/>
              </a:spcBef>
              <a:spcAft>
                <a:spcPts val="0"/>
              </a:spcAft>
              <a:buNone/>
            </a:pPr>
            <a:endParaRPr sz="1400">
              <a:solidFill>
                <a:srgbClr val="000000"/>
              </a:solidFill>
            </a:endParaRPr>
          </a:p>
          <a:p>
            <a:pPr marL="0" lvl="0" indent="0" algn="just" rtl="0">
              <a:lnSpc>
                <a:spcPct val="100000"/>
              </a:lnSpc>
              <a:spcBef>
                <a:spcPts val="1200"/>
              </a:spcBef>
              <a:spcAft>
                <a:spcPts val="0"/>
              </a:spcAft>
              <a:buNone/>
            </a:pPr>
            <a:endParaRPr sz="1100">
              <a:solidFill>
                <a:srgbClr val="000000"/>
              </a:solidFill>
              <a:latin typeface="Times New Roman"/>
              <a:ea typeface="Times New Roman"/>
              <a:cs typeface="Times New Roman"/>
              <a:sym typeface="Times New Roman"/>
            </a:endParaRPr>
          </a:p>
          <a:p>
            <a:pPr marL="0" lvl="0" indent="0" algn="just" rtl="0">
              <a:lnSpc>
                <a:spcPct val="100000"/>
              </a:lnSpc>
              <a:spcBef>
                <a:spcPts val="1200"/>
              </a:spcBef>
              <a:spcAft>
                <a:spcPts val="0"/>
              </a:spcAft>
              <a:buNone/>
            </a:pPr>
            <a:endParaRPr sz="1000">
              <a:solidFill>
                <a:srgbClr val="000000"/>
              </a:solidFill>
              <a:latin typeface="Times New Roman"/>
              <a:ea typeface="Times New Roman"/>
              <a:cs typeface="Times New Roman"/>
              <a:sym typeface="Times New Roman"/>
            </a:endParaRPr>
          </a:p>
          <a:p>
            <a:pPr marL="0" lvl="0" indent="0" algn="just" rtl="0">
              <a:lnSpc>
                <a:spcPct val="100000"/>
              </a:lnSpc>
              <a:spcBef>
                <a:spcPts val="1200"/>
              </a:spcBef>
              <a:spcAft>
                <a:spcPts val="0"/>
              </a:spcAft>
              <a:buNone/>
            </a:pPr>
            <a:r>
              <a:rPr lang="en" sz="1000">
                <a:solidFill>
                  <a:srgbClr val="000000"/>
                </a:solidFill>
                <a:latin typeface="Times New Roman"/>
                <a:ea typeface="Times New Roman"/>
                <a:cs typeface="Times New Roman"/>
                <a:sym typeface="Times New Roman"/>
              </a:rPr>
              <a:t>                                                                                                            (contd.)</a:t>
            </a:r>
            <a:endParaRPr sz="1000">
              <a:solidFill>
                <a:srgbClr val="000000"/>
              </a:solidFill>
              <a:latin typeface="Times New Roman"/>
              <a:ea typeface="Times New Roman"/>
              <a:cs typeface="Times New Roman"/>
              <a:sym typeface="Times New Roman"/>
            </a:endParaRPr>
          </a:p>
          <a:p>
            <a:pPr marL="0" lvl="0" indent="457200" algn="just" rtl="0">
              <a:lnSpc>
                <a:spcPct val="100000"/>
              </a:lnSpc>
              <a:spcBef>
                <a:spcPts val="1200"/>
              </a:spcBef>
              <a:spcAft>
                <a:spcPts val="1200"/>
              </a:spcAft>
              <a:buNone/>
            </a:pPr>
            <a:endParaRPr sz="1000">
              <a:solidFill>
                <a:srgbClr val="000000"/>
              </a:solidFill>
              <a:latin typeface="Times New Roman"/>
              <a:ea typeface="Times New Roman"/>
              <a:cs typeface="Times New Roman"/>
              <a:sym typeface="Times New Roman"/>
            </a:endParaRPr>
          </a:p>
        </p:txBody>
      </p:sp>
      <p:pic>
        <p:nvPicPr>
          <p:cNvPr id="266" name="Google Shape;266;p37"/>
          <p:cNvPicPr preferRelativeResize="0"/>
          <p:nvPr/>
        </p:nvPicPr>
        <p:blipFill>
          <a:blip r:embed="rId3">
            <a:alphaModFix/>
          </a:blip>
          <a:stretch>
            <a:fillRect/>
          </a:stretch>
        </p:blipFill>
        <p:spPr>
          <a:xfrm>
            <a:off x="416175" y="680000"/>
            <a:ext cx="3308575" cy="2292775"/>
          </a:xfrm>
          <a:prstGeom prst="rect">
            <a:avLst/>
          </a:prstGeom>
          <a:noFill/>
          <a:ln>
            <a:noFill/>
          </a:ln>
        </p:spPr>
      </p:pic>
      <p:pic>
        <p:nvPicPr>
          <p:cNvPr id="267" name="Google Shape;267;p37"/>
          <p:cNvPicPr preferRelativeResize="0"/>
          <p:nvPr/>
        </p:nvPicPr>
        <p:blipFill>
          <a:blip r:embed="rId4">
            <a:alphaModFix/>
          </a:blip>
          <a:stretch>
            <a:fillRect/>
          </a:stretch>
        </p:blipFill>
        <p:spPr>
          <a:xfrm>
            <a:off x="416175" y="3111200"/>
            <a:ext cx="3308575" cy="19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8"/>
          <p:cNvSpPr txBox="1">
            <a:spLocks noGrp="1"/>
          </p:cNvSpPr>
          <p:nvPr>
            <p:ph type="title"/>
          </p:nvPr>
        </p:nvSpPr>
        <p:spPr>
          <a:xfrm>
            <a:off x="215825" y="209225"/>
            <a:ext cx="3706500" cy="43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(cont.)</a:t>
            </a:r>
            <a:endParaRPr/>
          </a:p>
        </p:txBody>
      </p:sp>
      <p:sp>
        <p:nvSpPr>
          <p:cNvPr id="273" name="Google Shape;273;p38"/>
          <p:cNvSpPr txBox="1">
            <a:spLocks noGrp="1"/>
          </p:cNvSpPr>
          <p:nvPr>
            <p:ph type="body" idx="1"/>
          </p:nvPr>
        </p:nvSpPr>
        <p:spPr>
          <a:xfrm>
            <a:off x="4620550" y="522450"/>
            <a:ext cx="4166400" cy="40986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000">
                <a:solidFill>
                  <a:srgbClr val="000000"/>
                </a:solidFill>
              </a:rPr>
              <a:t>2.a Australia was to produce and display time-series plots for several crucial weather variables related to fire occurrences such as temperature, humidity, rainfall, and wind speed. </a:t>
            </a:r>
            <a:endParaRPr sz="1000">
              <a:solidFill>
                <a:srgbClr val="000000"/>
              </a:solidFill>
            </a:endParaRPr>
          </a:p>
          <a:p>
            <a:pPr marL="0" lvl="0" indent="0" algn="just" rtl="0">
              <a:lnSpc>
                <a:spcPct val="100000"/>
              </a:lnSpc>
              <a:spcBef>
                <a:spcPts val="1200"/>
              </a:spcBef>
              <a:spcAft>
                <a:spcPts val="0"/>
              </a:spcAft>
              <a:buNone/>
            </a:pPr>
            <a:r>
              <a:rPr lang="en" sz="1000">
                <a:solidFill>
                  <a:srgbClr val="000000"/>
                </a:solidFill>
              </a:rPr>
              <a:t>2.b The time series plot from August 2019 to January 2020 shows the audience how the events developed during this 6-month period: two peak events are observed on </a:t>
            </a:r>
            <a:r>
              <a:rPr lang="en" sz="1000" b="1" i="1">
                <a:solidFill>
                  <a:srgbClr val="000000"/>
                </a:solidFill>
              </a:rPr>
              <a:t>September 6, 2019</a:t>
            </a:r>
            <a:r>
              <a:rPr lang="en" sz="1000">
                <a:solidFill>
                  <a:srgbClr val="000000"/>
                </a:solidFill>
              </a:rPr>
              <a:t>, and </a:t>
            </a:r>
            <a:r>
              <a:rPr lang="en" sz="1000" b="1" i="1">
                <a:solidFill>
                  <a:srgbClr val="000000"/>
                </a:solidFill>
              </a:rPr>
              <a:t>January 4, 2020. </a:t>
            </a:r>
            <a:endParaRPr sz="1000">
              <a:solidFill>
                <a:srgbClr val="000000"/>
              </a:solidFill>
              <a:latin typeface="Times New Roman"/>
              <a:ea typeface="Times New Roman"/>
              <a:cs typeface="Times New Roman"/>
              <a:sym typeface="Times New Roman"/>
            </a:endParaRPr>
          </a:p>
          <a:p>
            <a:pPr marL="0" lvl="0" indent="0" algn="l" rtl="0">
              <a:spcBef>
                <a:spcPts val="1200"/>
              </a:spcBef>
              <a:spcAft>
                <a:spcPts val="1600"/>
              </a:spcAft>
              <a:buNone/>
            </a:pPr>
            <a:endParaRPr sz="1100"/>
          </a:p>
        </p:txBody>
      </p:sp>
      <p:pic>
        <p:nvPicPr>
          <p:cNvPr id="274" name="Google Shape;274;p38"/>
          <p:cNvPicPr preferRelativeResize="0"/>
          <p:nvPr/>
        </p:nvPicPr>
        <p:blipFill>
          <a:blip r:embed="rId3">
            <a:alphaModFix/>
          </a:blip>
          <a:stretch>
            <a:fillRect/>
          </a:stretch>
        </p:blipFill>
        <p:spPr>
          <a:xfrm>
            <a:off x="0" y="1851350"/>
            <a:ext cx="9095700" cy="3292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for Data Preprocessing (cont.)</a:t>
            </a:r>
            <a:endParaRPr/>
          </a:p>
        </p:txBody>
      </p:sp>
      <p:sp>
        <p:nvSpPr>
          <p:cNvPr id="280" name="Google Shape;280;p39"/>
          <p:cNvSpPr txBox="1">
            <a:spLocks noGrp="1"/>
          </p:cNvSpPr>
          <p:nvPr>
            <p:ph type="body" idx="2"/>
          </p:nvPr>
        </p:nvSpPr>
        <p:spPr>
          <a:xfrm>
            <a:off x="370275" y="1505700"/>
            <a:ext cx="8462100" cy="3476700"/>
          </a:xfrm>
          <a:prstGeom prst="rect">
            <a:avLst/>
          </a:prstGeom>
        </p:spPr>
        <p:txBody>
          <a:bodyPr spcFirstLastPara="1" wrap="square" lIns="91425" tIns="91425" rIns="91425" bIns="91425" anchor="t" anchorCtr="0">
            <a:noAutofit/>
          </a:bodyPr>
          <a:lstStyle/>
          <a:p>
            <a:pPr marL="457200" lvl="0" indent="-304800" algn="just" rtl="0">
              <a:lnSpc>
                <a:spcPct val="150000"/>
              </a:lnSpc>
              <a:spcBef>
                <a:spcPts val="500"/>
              </a:spcBef>
              <a:spcAft>
                <a:spcPts val="0"/>
              </a:spcAft>
              <a:buClr>
                <a:srgbClr val="000000"/>
              </a:buClr>
              <a:buSzPts val="1200"/>
              <a:buAutoNum type="arabicPeriod"/>
            </a:pPr>
            <a:r>
              <a:rPr lang="en" sz="1200">
                <a:solidFill>
                  <a:srgbClr val="000000"/>
                </a:solidFill>
              </a:rPr>
              <a:t>The accuracy and performance of any model influenced by the quality of the dataset. </a:t>
            </a:r>
            <a:endParaRPr sz="1200">
              <a:solidFill>
                <a:srgbClr val="000000"/>
              </a:solidFill>
            </a:endParaRPr>
          </a:p>
          <a:p>
            <a:pPr marL="457200" lvl="0" indent="-304800" algn="just" rtl="0">
              <a:lnSpc>
                <a:spcPct val="150000"/>
              </a:lnSpc>
              <a:spcBef>
                <a:spcPts val="0"/>
              </a:spcBef>
              <a:spcAft>
                <a:spcPts val="0"/>
              </a:spcAft>
              <a:buClr>
                <a:srgbClr val="000000"/>
              </a:buClr>
              <a:buSzPts val="1200"/>
              <a:buAutoNum type="arabicPeriod"/>
            </a:pPr>
            <a:r>
              <a:rPr lang="en" sz="1200">
                <a:solidFill>
                  <a:srgbClr val="000000"/>
                </a:solidFill>
              </a:rPr>
              <a:t>The preprocessing technique is very important because it makes ready the dataset in that form that the algorithm understands. Preprocessing of the dataset refers to the steps applied to the dataset before applying the mechanisms to the dataset.</a:t>
            </a:r>
            <a:endParaRPr sz="1200">
              <a:solidFill>
                <a:srgbClr val="000000"/>
              </a:solidFill>
            </a:endParaRPr>
          </a:p>
          <a:p>
            <a:pPr marL="457200" lvl="0" indent="-304800" algn="just" rtl="0">
              <a:lnSpc>
                <a:spcPct val="150000"/>
              </a:lnSpc>
              <a:spcBef>
                <a:spcPts val="0"/>
              </a:spcBef>
              <a:spcAft>
                <a:spcPts val="0"/>
              </a:spcAft>
              <a:buClr>
                <a:srgbClr val="000000"/>
              </a:buClr>
              <a:buSzPts val="1200"/>
              <a:buAutoNum type="arabicPeriod"/>
            </a:pPr>
            <a:r>
              <a:rPr lang="en" sz="1200">
                <a:solidFill>
                  <a:srgbClr val="000000"/>
                </a:solidFill>
              </a:rPr>
              <a:t>Datasets can have missing data, errors, redundancies, noise, and many other problems which makes the data inappropriate to be used directly. Sometimes, size of the dataset (many attributes) affects the performance of the model.</a:t>
            </a:r>
            <a:endParaRPr sz="1200">
              <a:solidFill>
                <a:srgbClr val="000000"/>
              </a:solidFill>
            </a:endParaRPr>
          </a:p>
          <a:p>
            <a:pPr marL="457200" lvl="0" indent="-304800" algn="just" rtl="0">
              <a:lnSpc>
                <a:spcPct val="150000"/>
              </a:lnSpc>
              <a:spcBef>
                <a:spcPts val="0"/>
              </a:spcBef>
              <a:spcAft>
                <a:spcPts val="0"/>
              </a:spcAft>
              <a:buClr>
                <a:srgbClr val="000000"/>
              </a:buClr>
              <a:buSzPts val="1200"/>
              <a:buAutoNum type="arabicPeriod"/>
            </a:pPr>
            <a:r>
              <a:rPr lang="en" sz="1200">
                <a:solidFill>
                  <a:srgbClr val="000000"/>
                </a:solidFill>
              </a:rPr>
              <a:t>Data preprocessing steps includes data cleaning, data transformation, missing values imputation, data normalization, feature selection, and other steps depending on the nature of the dataset. </a:t>
            </a:r>
            <a:endParaRPr sz="1200">
              <a:solidFill>
                <a:srgbClr val="000000"/>
              </a:solidFill>
            </a:endParaRPr>
          </a:p>
          <a:p>
            <a:pPr marL="457200" lvl="0" indent="-304800" algn="just" rtl="0">
              <a:lnSpc>
                <a:spcPct val="150000"/>
              </a:lnSpc>
              <a:spcBef>
                <a:spcPts val="0"/>
              </a:spcBef>
              <a:spcAft>
                <a:spcPts val="0"/>
              </a:spcAft>
              <a:buClr>
                <a:srgbClr val="000000"/>
              </a:buClr>
              <a:buSzPts val="1200"/>
              <a:buAutoNum type="arabicPeriod"/>
            </a:pPr>
            <a:r>
              <a:rPr lang="en" sz="1200">
                <a:solidFill>
                  <a:srgbClr val="000000"/>
                </a:solidFill>
              </a:rPr>
              <a:t>For more accurate results, we can improve the quality of the dataset by collecting data from a more reliable sources or by filling the missing values with predictive values.</a:t>
            </a:r>
            <a:endParaRPr sz="12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0"/>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Work</a:t>
            </a:r>
            <a:endParaRPr/>
          </a:p>
        </p:txBody>
      </p:sp>
      <p:sp>
        <p:nvSpPr>
          <p:cNvPr id="286" name="Google Shape;286;p40"/>
          <p:cNvSpPr txBox="1">
            <a:spLocks noGrp="1"/>
          </p:cNvSpPr>
          <p:nvPr>
            <p:ph type="body" idx="1"/>
          </p:nvPr>
        </p:nvSpPr>
        <p:spPr>
          <a:xfrm>
            <a:off x="4644675" y="500925"/>
            <a:ext cx="4394700" cy="40986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400">
                <a:solidFill>
                  <a:srgbClr val="000000"/>
                </a:solidFill>
              </a:rPr>
              <a:t>1. Implementation of</a:t>
            </a:r>
            <a:r>
              <a:rPr lang="en" sz="1400" b="1" i="1">
                <a:solidFill>
                  <a:srgbClr val="000000"/>
                </a:solidFill>
              </a:rPr>
              <a:t> </a:t>
            </a:r>
            <a:r>
              <a:rPr lang="en" sz="1400">
                <a:solidFill>
                  <a:srgbClr val="000000"/>
                </a:solidFill>
              </a:rPr>
              <a:t>machine learning algorithms on the full Australian wildfires dataset for the risk prediction analysis of wildfires in the future would be a great approach.</a:t>
            </a:r>
            <a:endParaRPr sz="1400">
              <a:solidFill>
                <a:srgbClr val="000000"/>
              </a:solidFill>
            </a:endParaRPr>
          </a:p>
          <a:p>
            <a:pPr marL="0" lvl="0" indent="0" algn="just" rtl="0">
              <a:lnSpc>
                <a:spcPct val="115000"/>
              </a:lnSpc>
              <a:spcBef>
                <a:spcPts val="1200"/>
              </a:spcBef>
              <a:spcAft>
                <a:spcPts val="0"/>
              </a:spcAft>
              <a:buNone/>
            </a:pPr>
            <a:r>
              <a:rPr lang="en" sz="1400">
                <a:solidFill>
                  <a:srgbClr val="000000"/>
                </a:solidFill>
              </a:rPr>
              <a:t>2. Fitting historical weather data into many existing weather prediction models </a:t>
            </a:r>
            <a:r>
              <a:rPr lang="en" sz="1400" i="1">
                <a:solidFill>
                  <a:srgbClr val="000000"/>
                </a:solidFill>
              </a:rPr>
              <a:t>t</a:t>
            </a:r>
            <a:r>
              <a:rPr lang="en" sz="1400">
                <a:solidFill>
                  <a:srgbClr val="000000"/>
                </a:solidFill>
              </a:rPr>
              <a:t>o get climate change scenarios. </a:t>
            </a:r>
            <a:endParaRPr sz="1400">
              <a:solidFill>
                <a:srgbClr val="000000"/>
              </a:solidFill>
            </a:endParaRPr>
          </a:p>
          <a:p>
            <a:pPr marL="0" lvl="0" indent="0" algn="just" rtl="0">
              <a:lnSpc>
                <a:spcPct val="115000"/>
              </a:lnSpc>
              <a:spcBef>
                <a:spcPts val="1200"/>
              </a:spcBef>
              <a:spcAft>
                <a:spcPts val="0"/>
              </a:spcAft>
              <a:buNone/>
            </a:pPr>
            <a:r>
              <a:rPr lang="en" sz="1400">
                <a:solidFill>
                  <a:srgbClr val="000000"/>
                </a:solidFill>
              </a:rPr>
              <a:t>3. Extension of this analysis to other regions in Australia, e.g. Queensland, Western Australia. A comparison of the trends of the same weather features in different regions is useful to generate a complete climate change report through key years. </a:t>
            </a:r>
            <a:endParaRPr sz="1400">
              <a:solidFill>
                <a:srgbClr val="000000"/>
              </a:solidFill>
            </a:endParaRPr>
          </a:p>
          <a:p>
            <a:pPr marL="0" lvl="0" indent="0" algn="just" rtl="0">
              <a:lnSpc>
                <a:spcPct val="115000"/>
              </a:lnSpc>
              <a:spcBef>
                <a:spcPts val="1200"/>
              </a:spcBef>
              <a:spcAft>
                <a:spcPts val="1200"/>
              </a:spcAft>
              <a:buNone/>
            </a:pPr>
            <a:endParaRPr sz="1400">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1"/>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292" name="Google Shape;292;p41"/>
          <p:cNvSpPr txBox="1"/>
          <p:nvPr/>
        </p:nvSpPr>
        <p:spPr>
          <a:xfrm>
            <a:off x="249525" y="1003875"/>
            <a:ext cx="7904400" cy="38337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None/>
            </a:pPr>
            <a:endParaRPr sz="1000">
              <a:latin typeface="Times New Roman"/>
              <a:ea typeface="Times New Roman"/>
              <a:cs typeface="Times New Roman"/>
              <a:sym typeface="Times New Roman"/>
            </a:endParaRPr>
          </a:p>
          <a:p>
            <a:pPr marL="457200" lvl="0" indent="-228600" algn="l" rtl="0">
              <a:lnSpc>
                <a:spcPct val="115000"/>
              </a:lnSpc>
              <a:spcBef>
                <a:spcPts val="200"/>
              </a:spcBef>
              <a:spcAft>
                <a:spcPts val="0"/>
              </a:spcAft>
              <a:buNone/>
            </a:pPr>
            <a:endParaRPr sz="1000">
              <a:latin typeface="Times New Roman"/>
              <a:ea typeface="Times New Roman"/>
              <a:cs typeface="Times New Roman"/>
              <a:sym typeface="Times New Roman"/>
            </a:endParaRPr>
          </a:p>
          <a:p>
            <a:pPr marL="457200" lvl="0" indent="-228600" algn="l" rtl="0">
              <a:lnSpc>
                <a:spcPct val="115000"/>
              </a:lnSpc>
              <a:spcBef>
                <a:spcPts val="200"/>
              </a:spcBef>
              <a:spcAft>
                <a:spcPts val="0"/>
              </a:spcAft>
              <a:buNone/>
            </a:pPr>
            <a:r>
              <a:rPr lang="en" sz="1000">
                <a:latin typeface="Times New Roman"/>
                <a:ea typeface="Times New Roman"/>
                <a:cs typeface="Times New Roman"/>
                <a:sym typeface="Times New Roman"/>
              </a:rPr>
              <a:t>[1] 	Bom.gov.au. 2020. Climate Data Online. [online] Available at: &lt;http://www.bom.gov.au/climate/data/&gt; [Accessed 11 March 2020].</a:t>
            </a:r>
            <a:endParaRPr sz="1000">
              <a:latin typeface="Times New Roman"/>
              <a:ea typeface="Times New Roman"/>
              <a:cs typeface="Times New Roman"/>
              <a:sym typeface="Times New Roman"/>
            </a:endParaRPr>
          </a:p>
          <a:p>
            <a:pPr marL="457200" lvl="0" indent="-228600" algn="l" rtl="0">
              <a:lnSpc>
                <a:spcPct val="115000"/>
              </a:lnSpc>
              <a:spcBef>
                <a:spcPts val="200"/>
              </a:spcBef>
              <a:spcAft>
                <a:spcPts val="0"/>
              </a:spcAft>
              <a:buNone/>
            </a:pPr>
            <a:r>
              <a:rPr lang="en" sz="1000">
                <a:latin typeface="Times New Roman"/>
                <a:ea typeface="Times New Roman"/>
                <a:cs typeface="Times New Roman"/>
                <a:sym typeface="Times New Roman"/>
              </a:rPr>
              <a:t>[2] 	CRC, T., 2020. Fire Fundamentals: Fire Weather. [online] Learnline.cdu.edu.au. Available at: &lt;http://learnline.cdu.edu.au/units/env207/fundamentals/weather.html&gt; [Accessed 11 March 2020].</a:t>
            </a:r>
            <a:endParaRPr sz="1000">
              <a:latin typeface="Times New Roman"/>
              <a:ea typeface="Times New Roman"/>
              <a:cs typeface="Times New Roman"/>
              <a:sym typeface="Times New Roman"/>
            </a:endParaRPr>
          </a:p>
          <a:p>
            <a:pPr marL="457200" lvl="0" indent="-228600" algn="l" rtl="0">
              <a:lnSpc>
                <a:spcPct val="115000"/>
              </a:lnSpc>
              <a:spcBef>
                <a:spcPts val="200"/>
              </a:spcBef>
              <a:spcAft>
                <a:spcPts val="0"/>
              </a:spcAft>
              <a:buNone/>
            </a:pPr>
            <a:r>
              <a:rPr lang="en" sz="1000">
                <a:latin typeface="Times New Roman"/>
                <a:ea typeface="Times New Roman"/>
                <a:cs typeface="Times New Roman"/>
                <a:sym typeface="Times New Roman"/>
              </a:rPr>
              <a:t>[3] 	Kaggle.com. 2020. Fires From Space: Australia. [online] Available at: &lt;https://www.kaggle.com/carlosparadis/fires-from-space-australia-and-new-zeland&gt; [Accessed 11 March 2020].</a:t>
            </a:r>
            <a:endParaRPr sz="1000">
              <a:latin typeface="Times New Roman"/>
              <a:ea typeface="Times New Roman"/>
              <a:cs typeface="Times New Roman"/>
              <a:sym typeface="Times New Roman"/>
            </a:endParaRPr>
          </a:p>
          <a:p>
            <a:pPr marL="457200" lvl="0" indent="-228600" algn="l" rtl="0">
              <a:lnSpc>
                <a:spcPct val="115000"/>
              </a:lnSpc>
              <a:spcBef>
                <a:spcPts val="200"/>
              </a:spcBef>
              <a:spcAft>
                <a:spcPts val="0"/>
              </a:spcAft>
              <a:buNone/>
            </a:pPr>
            <a:r>
              <a:rPr lang="en" sz="1000">
                <a:latin typeface="Times New Roman"/>
                <a:ea typeface="Times New Roman"/>
                <a:cs typeface="Times New Roman"/>
                <a:sym typeface="Times New Roman"/>
              </a:rPr>
              <a:t>[4] 	Kaggle.com. 2020. Rain In Australia. [online] Available at: &lt;https://www.kaggle.com/jsphyg/weather-dataset-rattle-package&gt; [Accessed 11 March 2020].</a:t>
            </a:r>
            <a:endParaRPr sz="1000">
              <a:latin typeface="Times New Roman"/>
              <a:ea typeface="Times New Roman"/>
              <a:cs typeface="Times New Roman"/>
              <a:sym typeface="Times New Roman"/>
            </a:endParaRPr>
          </a:p>
          <a:p>
            <a:pPr marL="457200" lvl="0" indent="-228600" algn="l" rtl="0">
              <a:lnSpc>
                <a:spcPct val="115000"/>
              </a:lnSpc>
              <a:spcBef>
                <a:spcPts val="200"/>
              </a:spcBef>
              <a:spcAft>
                <a:spcPts val="0"/>
              </a:spcAft>
              <a:buNone/>
            </a:pPr>
            <a:r>
              <a:rPr lang="en" sz="1000">
                <a:latin typeface="Times New Roman"/>
                <a:ea typeface="Times New Roman"/>
                <a:cs typeface="Times New Roman"/>
                <a:sym typeface="Times New Roman"/>
              </a:rPr>
              <a:t>[5] 	The Verge. 2020. What You Need To Know About The Australia Bushfires. [online] Available at: &lt;https://www.theverge.com/2020/1/3/21048891/australia-wildfires-koalas-climate-change-bushfires-deaths-animals-damage&gt; [Accessed 10 March 2020].</a:t>
            </a:r>
            <a:endParaRPr sz="1000">
              <a:latin typeface="Times New Roman"/>
              <a:ea typeface="Times New Roman"/>
              <a:cs typeface="Times New Roman"/>
              <a:sym typeface="Times New Roman"/>
            </a:endParaRPr>
          </a:p>
          <a:p>
            <a:pPr marL="457200" lvl="0" indent="-228600" algn="l" rtl="0">
              <a:lnSpc>
                <a:spcPct val="115000"/>
              </a:lnSpc>
              <a:spcBef>
                <a:spcPts val="200"/>
              </a:spcBef>
              <a:spcAft>
                <a:spcPts val="0"/>
              </a:spcAft>
              <a:buNone/>
            </a:pPr>
            <a:r>
              <a:rPr lang="en" sz="1000">
                <a:latin typeface="Times New Roman"/>
                <a:ea typeface="Times New Roman"/>
                <a:cs typeface="Times New Roman"/>
                <a:sym typeface="Times New Roman"/>
              </a:rPr>
              <a:t>[6]	“NSW Suburb/Locality Boundaries - PSMA Administrative Boundaries,” 17-Feb-2020. [Online]. Available: https://data.gov.au/dataset/ds-dga-91e70237-d9d1-4719-a82f-e71b811154c6/details. [Accessed: 11-Mar-2020]</a:t>
            </a:r>
            <a:endParaRPr sz="1000">
              <a:latin typeface="Times New Roman"/>
              <a:ea typeface="Times New Roman"/>
              <a:cs typeface="Times New Roman"/>
              <a:sym typeface="Times New Roman"/>
            </a:endParaRPr>
          </a:p>
          <a:p>
            <a:pPr marL="457200" lvl="0" indent="-228600" algn="l" rtl="0">
              <a:lnSpc>
                <a:spcPct val="115000"/>
              </a:lnSpc>
              <a:spcBef>
                <a:spcPts val="200"/>
              </a:spcBef>
              <a:spcAft>
                <a:spcPts val="0"/>
              </a:spcAft>
              <a:buNone/>
            </a:pPr>
            <a:r>
              <a:rPr lang="en" sz="1000">
                <a:latin typeface="Times New Roman"/>
                <a:ea typeface="Times New Roman"/>
                <a:cs typeface="Times New Roman"/>
                <a:sym typeface="Times New Roman"/>
              </a:rPr>
              <a:t>[7]	K. Hennessy, C. Lucas* N. Nicholls* J. Bathols, R. Suppiah and J. Ricketts, “Climate change impacts on   fire-weather in south-east Australia”, CSIRO and Bureau of  Meteorology, 2005</a:t>
            </a:r>
            <a:endParaRPr sz="1000">
              <a:latin typeface="Times New Roman"/>
              <a:ea typeface="Times New Roman"/>
              <a:cs typeface="Times New Roman"/>
              <a:sym typeface="Times New Roman"/>
            </a:endParaRPr>
          </a:p>
          <a:p>
            <a:pPr marL="457200" lvl="0" indent="-228600" algn="l" rtl="0">
              <a:lnSpc>
                <a:spcPct val="115000"/>
              </a:lnSpc>
              <a:spcBef>
                <a:spcPts val="200"/>
              </a:spcBef>
              <a:spcAft>
                <a:spcPts val="0"/>
              </a:spcAft>
              <a:buNone/>
            </a:pPr>
            <a:r>
              <a:rPr lang="en" sz="1000">
                <a:latin typeface="Times New Roman"/>
                <a:ea typeface="Times New Roman"/>
                <a:cs typeface="Times New Roman"/>
                <a:sym typeface="Times New Roman"/>
              </a:rPr>
              <a:t>[8] 	R. Dutta, A. Das and J. Aryal, "Big data integration shows Australian bush-fire frequency is increasing significantly," Royal Society Open Science, vol. 3, no. 2, p. 150241, 2016.</a:t>
            </a:r>
            <a:endParaRPr sz="1000">
              <a:latin typeface="Times New Roman"/>
              <a:ea typeface="Times New Roman"/>
              <a:cs typeface="Times New Roman"/>
              <a:sym typeface="Times New Roman"/>
            </a:endParaRPr>
          </a:p>
          <a:p>
            <a:pPr marL="457200" lvl="0" indent="-228600" algn="l" rtl="0">
              <a:lnSpc>
                <a:spcPct val="115000"/>
              </a:lnSpc>
              <a:spcBef>
                <a:spcPts val="200"/>
              </a:spcBef>
              <a:spcAft>
                <a:spcPts val="0"/>
              </a:spcAft>
              <a:buNone/>
            </a:pPr>
            <a:r>
              <a:rPr lang="en" sz="1000">
                <a:latin typeface="Times New Roman"/>
                <a:ea typeface="Times New Roman"/>
                <a:cs typeface="Times New Roman"/>
                <a:sym typeface="Times New Roman"/>
              </a:rPr>
              <a:t>[9]	N. Popovich, D. Lu and B. Migliozzi, "Here’s Where Australia’s Destructive Wildfires Are Burning," The New York Times, 13 January 2020. [Online]. Available: https://www.nytimes.com/interactive/2020/01/02/climate/australia-fires-map.html. [Accessed March 2020].</a:t>
            </a:r>
            <a:endParaRPr sz="1000">
              <a:latin typeface="Times New Roman"/>
              <a:ea typeface="Times New Roman"/>
              <a:cs typeface="Times New Roman"/>
              <a:sym typeface="Times New Roman"/>
            </a:endParaRPr>
          </a:p>
          <a:p>
            <a:pPr marL="0" lvl="0" indent="0" algn="just" rtl="0">
              <a:lnSpc>
                <a:spcPct val="81818"/>
              </a:lnSpc>
              <a:spcBef>
                <a:spcPts val="200"/>
              </a:spcBef>
              <a:spcAft>
                <a:spcPts val="200"/>
              </a:spcAft>
              <a:buNone/>
            </a:pPr>
            <a:endParaRPr sz="8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2"/>
          <p:cNvSpPr txBox="1"/>
          <p:nvPr/>
        </p:nvSpPr>
        <p:spPr>
          <a:xfrm>
            <a:off x="1720274" y="1628250"/>
            <a:ext cx="5584415" cy="24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Roboto"/>
                <a:ea typeface="Roboto"/>
                <a:cs typeface="Roboto"/>
                <a:sym typeface="Roboto"/>
              </a:rPr>
              <a:t>               </a:t>
            </a:r>
            <a:endParaRPr sz="2400" b="1" dirty="0">
              <a:latin typeface="Roboto"/>
              <a:ea typeface="Roboto"/>
              <a:cs typeface="Roboto"/>
              <a:sym typeface="Roboto"/>
            </a:endParaRPr>
          </a:p>
          <a:p>
            <a:pPr marL="0" lvl="0" indent="0" algn="l" rtl="0">
              <a:spcBef>
                <a:spcPts val="0"/>
              </a:spcBef>
              <a:spcAft>
                <a:spcPts val="0"/>
              </a:spcAft>
              <a:buNone/>
            </a:pPr>
            <a:endParaRPr sz="2400" b="1" dirty="0">
              <a:latin typeface="Roboto"/>
              <a:ea typeface="Roboto"/>
              <a:cs typeface="Roboto"/>
              <a:sym typeface="Roboto"/>
            </a:endParaRPr>
          </a:p>
          <a:p>
            <a:pPr marL="0" lvl="0" indent="0" algn="just" rtl="0">
              <a:spcBef>
                <a:spcPts val="0"/>
              </a:spcBef>
              <a:spcAft>
                <a:spcPts val="0"/>
              </a:spcAft>
              <a:buNone/>
            </a:pPr>
            <a:r>
              <a:rPr lang="en" sz="2400" b="1" dirty="0">
                <a:latin typeface="Roboto"/>
                <a:ea typeface="Roboto"/>
                <a:cs typeface="Roboto"/>
                <a:sym typeface="Roboto"/>
              </a:rPr>
              <a:t>      Thank You For Your Attention</a:t>
            </a:r>
            <a:endParaRPr sz="2400" b="1" dirty="0">
              <a:latin typeface="Roboto"/>
              <a:ea typeface="Roboto"/>
              <a:cs typeface="Roboto"/>
              <a:sym typeface="Roboto"/>
            </a:endParaRPr>
          </a:p>
          <a:p>
            <a:pPr marL="0" lvl="0" indent="0" algn="just" rtl="0">
              <a:spcBef>
                <a:spcPts val="0"/>
              </a:spcBef>
              <a:spcAft>
                <a:spcPts val="0"/>
              </a:spcAft>
              <a:buNone/>
            </a:pPr>
            <a:endParaRPr sz="2400" b="1" dirty="0">
              <a:latin typeface="Roboto"/>
              <a:ea typeface="Roboto"/>
              <a:cs typeface="Roboto"/>
              <a:sym typeface="Roboto"/>
            </a:endParaRPr>
          </a:p>
          <a:p>
            <a:pPr marL="0" lvl="0" indent="0" algn="just" rtl="0">
              <a:spcBef>
                <a:spcPts val="0"/>
              </a:spcBef>
              <a:spcAft>
                <a:spcPts val="0"/>
              </a:spcAft>
              <a:buNone/>
            </a:pPr>
            <a:r>
              <a:rPr lang="en" sz="2400" b="1" dirty="0">
                <a:latin typeface="Roboto"/>
                <a:ea typeface="Roboto"/>
                <a:cs typeface="Roboto"/>
                <a:sym typeface="Roboto"/>
              </a:rPr>
              <a:t>                Any Questions?</a:t>
            </a:r>
            <a:endParaRPr sz="2400" b="1" dirty="0">
              <a:latin typeface="Roboto"/>
              <a:ea typeface="Roboto"/>
              <a:cs typeface="Roboto"/>
              <a:sym typeface="Roboto"/>
            </a:endParaRPr>
          </a:p>
        </p:txBody>
      </p:sp>
      <p:sp>
        <p:nvSpPr>
          <p:cNvPr id="298" name="Google Shape;298;p42"/>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Group 16</a:t>
            </a:r>
            <a:r>
              <a:rPr lang="en"/>
              <a:t> </a:t>
            </a:r>
            <a:r>
              <a:rPr lang="en" sz="1800"/>
              <a:t>2019 Australian Bushfires and Weather Trend Analysis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title" idx="4294967295"/>
          </p:nvPr>
        </p:nvSpPr>
        <p:spPr>
          <a:xfrm>
            <a:off x="87250" y="112050"/>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a:t>
            </a:r>
            <a:endParaRPr/>
          </a:p>
        </p:txBody>
      </p:sp>
      <p:sp>
        <p:nvSpPr>
          <p:cNvPr id="92" name="Google Shape;92;p16"/>
          <p:cNvSpPr txBox="1">
            <a:spLocks noGrp="1"/>
          </p:cNvSpPr>
          <p:nvPr>
            <p:ph type="body" idx="4294967295"/>
          </p:nvPr>
        </p:nvSpPr>
        <p:spPr>
          <a:xfrm>
            <a:off x="4861500" y="4410225"/>
            <a:ext cx="4733100" cy="106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1400">
              <a:solidFill>
                <a:srgbClr val="000000"/>
              </a:solidFill>
              <a:highlight>
                <a:schemeClr val="lt1"/>
              </a:highlight>
              <a:latin typeface="Calibri"/>
              <a:ea typeface="Calibri"/>
              <a:cs typeface="Calibri"/>
              <a:sym typeface="Calibri"/>
            </a:endParaRPr>
          </a:p>
          <a:p>
            <a:pPr marL="0" lvl="0" indent="0" algn="just" rtl="0">
              <a:spcBef>
                <a:spcPts val="1600"/>
              </a:spcBef>
              <a:spcAft>
                <a:spcPts val="1600"/>
              </a:spcAft>
              <a:buNone/>
            </a:pPr>
            <a:endParaRPr sz="1400" i="1">
              <a:solidFill>
                <a:srgbClr val="FF0000"/>
              </a:solidFill>
              <a:latin typeface="Calibri"/>
              <a:ea typeface="Calibri"/>
              <a:cs typeface="Calibri"/>
              <a:sym typeface="Calibri"/>
            </a:endParaRPr>
          </a:p>
        </p:txBody>
      </p:sp>
      <p:sp>
        <p:nvSpPr>
          <p:cNvPr id="93" name="Google Shape;93;p16"/>
          <p:cNvSpPr txBox="1"/>
          <p:nvPr/>
        </p:nvSpPr>
        <p:spPr>
          <a:xfrm>
            <a:off x="87250" y="2956575"/>
            <a:ext cx="3524400" cy="6237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 sz="1200">
                <a:highlight>
                  <a:schemeClr val="lt1"/>
                </a:highlight>
                <a:latin typeface="Calibri"/>
                <a:ea typeface="Calibri"/>
                <a:cs typeface="Calibri"/>
                <a:sym typeface="Calibri"/>
              </a:rPr>
              <a:t>Australia Annual Mean Temperature </a:t>
            </a:r>
            <a:endParaRPr sz="1200">
              <a:latin typeface="Roboto"/>
              <a:ea typeface="Roboto"/>
              <a:cs typeface="Roboto"/>
              <a:sym typeface="Roboto"/>
            </a:endParaRPr>
          </a:p>
        </p:txBody>
      </p:sp>
      <p:sp>
        <p:nvSpPr>
          <p:cNvPr id="94" name="Google Shape;94;p16"/>
          <p:cNvSpPr txBox="1"/>
          <p:nvPr/>
        </p:nvSpPr>
        <p:spPr>
          <a:xfrm>
            <a:off x="6960450" y="314850"/>
            <a:ext cx="3361800" cy="5733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latin typeface="Calibri"/>
                <a:ea typeface="Calibri"/>
                <a:cs typeface="Calibri"/>
                <a:sym typeface="Calibri"/>
              </a:rPr>
              <a:t>2019 Australian Rainfall Map</a:t>
            </a:r>
            <a:endParaRPr>
              <a:latin typeface="Calibri"/>
              <a:ea typeface="Calibri"/>
              <a:cs typeface="Calibri"/>
              <a:sym typeface="Calibri"/>
            </a:endParaRPr>
          </a:p>
          <a:p>
            <a:pPr marL="0" lvl="0" indent="0" algn="l" rtl="0">
              <a:spcBef>
                <a:spcPts val="1600"/>
              </a:spcBef>
              <a:spcAft>
                <a:spcPts val="0"/>
              </a:spcAft>
              <a:buNone/>
            </a:pPr>
            <a:endParaRPr>
              <a:latin typeface="Roboto"/>
              <a:ea typeface="Roboto"/>
              <a:cs typeface="Roboto"/>
              <a:sym typeface="Roboto"/>
            </a:endParaRPr>
          </a:p>
        </p:txBody>
      </p:sp>
      <p:sp>
        <p:nvSpPr>
          <p:cNvPr id="95" name="Google Shape;95;p16"/>
          <p:cNvSpPr txBox="1"/>
          <p:nvPr/>
        </p:nvSpPr>
        <p:spPr>
          <a:xfrm>
            <a:off x="6960450" y="3096825"/>
            <a:ext cx="1167600" cy="343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600"/>
              </a:spcAft>
              <a:buNone/>
            </a:pPr>
            <a:r>
              <a:rPr lang="en" sz="1200">
                <a:latin typeface="Calibri"/>
                <a:ea typeface="Calibri"/>
                <a:cs typeface="Calibri"/>
                <a:sym typeface="Calibri"/>
              </a:rPr>
              <a:t>FFDI Index</a:t>
            </a:r>
            <a:endParaRPr>
              <a:latin typeface="Roboto"/>
              <a:ea typeface="Roboto"/>
              <a:cs typeface="Roboto"/>
              <a:sym typeface="Roboto"/>
            </a:endParaRPr>
          </a:p>
        </p:txBody>
      </p:sp>
      <p:pic>
        <p:nvPicPr>
          <p:cNvPr id="96" name="Google Shape;96;p16"/>
          <p:cNvPicPr preferRelativeResize="0"/>
          <p:nvPr/>
        </p:nvPicPr>
        <p:blipFill>
          <a:blip r:embed="rId3">
            <a:alphaModFix/>
          </a:blip>
          <a:stretch>
            <a:fillRect/>
          </a:stretch>
        </p:blipFill>
        <p:spPr>
          <a:xfrm>
            <a:off x="152400" y="888150"/>
            <a:ext cx="3316196" cy="1916025"/>
          </a:xfrm>
          <a:prstGeom prst="rect">
            <a:avLst/>
          </a:prstGeom>
          <a:noFill/>
          <a:ln>
            <a:noFill/>
          </a:ln>
        </p:spPr>
      </p:pic>
      <p:pic>
        <p:nvPicPr>
          <p:cNvPr id="97" name="Google Shape;97;p16"/>
          <p:cNvPicPr preferRelativeResize="0"/>
          <p:nvPr/>
        </p:nvPicPr>
        <p:blipFill>
          <a:blip r:embed="rId4">
            <a:alphaModFix/>
          </a:blip>
          <a:stretch>
            <a:fillRect/>
          </a:stretch>
        </p:blipFill>
        <p:spPr>
          <a:xfrm>
            <a:off x="3757325" y="198550"/>
            <a:ext cx="2906689" cy="2089449"/>
          </a:xfrm>
          <a:prstGeom prst="rect">
            <a:avLst/>
          </a:prstGeom>
          <a:noFill/>
          <a:ln>
            <a:noFill/>
          </a:ln>
        </p:spPr>
      </p:pic>
      <p:pic>
        <p:nvPicPr>
          <p:cNvPr id="98" name="Google Shape;98;p16"/>
          <p:cNvPicPr preferRelativeResize="0"/>
          <p:nvPr/>
        </p:nvPicPr>
        <p:blipFill>
          <a:blip r:embed="rId5">
            <a:alphaModFix/>
          </a:blip>
          <a:stretch>
            <a:fillRect/>
          </a:stretch>
        </p:blipFill>
        <p:spPr>
          <a:xfrm>
            <a:off x="3820275" y="2880375"/>
            <a:ext cx="3072101" cy="2171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idx="4294967295"/>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Purpose of the project</a:t>
            </a:r>
            <a:endParaRPr/>
          </a:p>
        </p:txBody>
      </p:sp>
      <p:sp>
        <p:nvSpPr>
          <p:cNvPr id="104" name="Google Shape;104;p17"/>
          <p:cNvSpPr txBox="1"/>
          <p:nvPr/>
        </p:nvSpPr>
        <p:spPr>
          <a:xfrm>
            <a:off x="387600" y="3953400"/>
            <a:ext cx="5426100" cy="633000"/>
          </a:xfrm>
          <a:prstGeom prst="rect">
            <a:avLst/>
          </a:prstGeom>
          <a:noFill/>
          <a:ln>
            <a:noFill/>
          </a:ln>
        </p:spPr>
        <p:txBody>
          <a:bodyPr spcFirstLastPara="1" wrap="square" lIns="91425" tIns="91425" rIns="91425" bIns="91425" anchor="t" anchorCtr="0">
            <a:noAutofit/>
          </a:bodyPr>
          <a:lstStyle/>
          <a:p>
            <a:pPr marL="0" lvl="0" indent="457200" algn="just" rtl="0">
              <a:spcBef>
                <a:spcPts val="0"/>
              </a:spcBef>
              <a:spcAft>
                <a:spcPts val="0"/>
              </a:spcAft>
              <a:buNone/>
            </a:pPr>
            <a:endParaRPr sz="1000">
              <a:latin typeface="Times New Roman"/>
              <a:ea typeface="Times New Roman"/>
              <a:cs typeface="Times New Roman"/>
              <a:sym typeface="Times New Roman"/>
            </a:endParaRPr>
          </a:p>
          <a:p>
            <a:pPr marL="0" lvl="0" indent="0" algn="l" rtl="0">
              <a:spcBef>
                <a:spcPts val="1200"/>
              </a:spcBef>
              <a:spcAft>
                <a:spcPts val="0"/>
              </a:spcAft>
              <a:buNone/>
            </a:pPr>
            <a:endParaRPr>
              <a:latin typeface="Roboto"/>
              <a:ea typeface="Roboto"/>
              <a:cs typeface="Roboto"/>
              <a:sym typeface="Roboto"/>
            </a:endParaRPr>
          </a:p>
        </p:txBody>
      </p:sp>
      <p:sp>
        <p:nvSpPr>
          <p:cNvPr id="105" name="Google Shape;105;p17"/>
          <p:cNvSpPr txBox="1"/>
          <p:nvPr/>
        </p:nvSpPr>
        <p:spPr>
          <a:xfrm>
            <a:off x="311725" y="1250150"/>
            <a:ext cx="5369700" cy="3498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latin typeface="Calibri"/>
                <a:ea typeface="Calibri"/>
                <a:cs typeface="Calibri"/>
                <a:sym typeface="Calibri"/>
              </a:rPr>
              <a:t>(1) Examine the timeline of fires in Australia as well as the timeline of weather patterns during the bushfires as they were most severely occurring in late 2019. </a:t>
            </a:r>
            <a:endParaRPr sz="1200">
              <a:latin typeface="Calibri"/>
              <a:ea typeface="Calibri"/>
              <a:cs typeface="Calibri"/>
              <a:sym typeface="Calibri"/>
            </a:endParaRPr>
          </a:p>
          <a:p>
            <a:pPr marL="0" lvl="0" indent="0" algn="just" rtl="0">
              <a:spcBef>
                <a:spcPts val="1200"/>
              </a:spcBef>
              <a:spcAft>
                <a:spcPts val="0"/>
              </a:spcAft>
              <a:buNone/>
            </a:pPr>
            <a:endParaRPr sz="1200">
              <a:latin typeface="Calibri"/>
              <a:ea typeface="Calibri"/>
              <a:cs typeface="Calibri"/>
              <a:sym typeface="Calibri"/>
            </a:endParaRPr>
          </a:p>
          <a:p>
            <a:pPr marL="0" lvl="0" indent="0" algn="just" rtl="0">
              <a:spcBef>
                <a:spcPts val="1200"/>
              </a:spcBef>
              <a:spcAft>
                <a:spcPts val="0"/>
              </a:spcAft>
              <a:buNone/>
            </a:pPr>
            <a:endParaRPr sz="1200">
              <a:latin typeface="Calibri"/>
              <a:ea typeface="Calibri"/>
              <a:cs typeface="Calibri"/>
              <a:sym typeface="Calibri"/>
            </a:endParaRPr>
          </a:p>
          <a:p>
            <a:pPr marL="0" lvl="0" indent="0" algn="just" rtl="0">
              <a:spcBef>
                <a:spcPts val="1200"/>
              </a:spcBef>
              <a:spcAft>
                <a:spcPts val="0"/>
              </a:spcAft>
              <a:buNone/>
            </a:pPr>
            <a:r>
              <a:rPr lang="en" sz="1200">
                <a:latin typeface="Calibri"/>
                <a:ea typeface="Calibri"/>
                <a:cs typeface="Calibri"/>
                <a:sym typeface="Calibri"/>
              </a:rPr>
              <a:t>(2) Explore the states, regions of Australia that were most adversely affected by these events. With the analysis of the bushfires, patterns or trends of the fires can be detected in order to make predictions for future reference.</a:t>
            </a:r>
            <a:endParaRPr sz="1200">
              <a:latin typeface="Calibri"/>
              <a:ea typeface="Calibri"/>
              <a:cs typeface="Calibri"/>
              <a:sym typeface="Calibri"/>
            </a:endParaRPr>
          </a:p>
          <a:p>
            <a:pPr marL="0" lvl="0" indent="0" algn="just" rtl="0">
              <a:spcBef>
                <a:spcPts val="1200"/>
              </a:spcBef>
              <a:spcAft>
                <a:spcPts val="0"/>
              </a:spcAft>
              <a:buNone/>
            </a:pPr>
            <a:endParaRPr sz="1200">
              <a:latin typeface="Calibri"/>
              <a:ea typeface="Calibri"/>
              <a:cs typeface="Calibri"/>
              <a:sym typeface="Calibri"/>
            </a:endParaRPr>
          </a:p>
          <a:p>
            <a:pPr marL="0" lvl="0" indent="0" algn="just" rtl="0">
              <a:spcBef>
                <a:spcPts val="1200"/>
              </a:spcBef>
              <a:spcAft>
                <a:spcPts val="0"/>
              </a:spcAft>
              <a:buNone/>
            </a:pPr>
            <a:endParaRPr sz="1200">
              <a:latin typeface="Calibri"/>
              <a:ea typeface="Calibri"/>
              <a:cs typeface="Calibri"/>
              <a:sym typeface="Calibri"/>
            </a:endParaRPr>
          </a:p>
          <a:p>
            <a:pPr marL="0" lvl="0" indent="0" algn="just" rtl="0">
              <a:spcBef>
                <a:spcPts val="1200"/>
              </a:spcBef>
              <a:spcAft>
                <a:spcPts val="0"/>
              </a:spcAft>
              <a:buNone/>
            </a:pPr>
            <a:r>
              <a:rPr lang="en" sz="1200">
                <a:latin typeface="Calibri"/>
                <a:ea typeface="Calibri"/>
                <a:cs typeface="Calibri"/>
                <a:sym typeface="Calibri"/>
              </a:rPr>
              <a:t>(3) Study the natural causes of the fire in the form of historical weather readings. Search for any correlations or trends over time for weather variations and subsequent fires as a sign of climate change. </a:t>
            </a:r>
            <a:endParaRPr sz="1200">
              <a:latin typeface="Calibri"/>
              <a:ea typeface="Calibri"/>
              <a:cs typeface="Calibri"/>
              <a:sym typeface="Calibri"/>
            </a:endParaRPr>
          </a:p>
          <a:p>
            <a:pPr marL="0" lvl="0" indent="0" algn="just" rtl="0">
              <a:spcBef>
                <a:spcPts val="1200"/>
              </a:spcBef>
              <a:spcAft>
                <a:spcPts val="0"/>
              </a:spcAft>
              <a:buNone/>
            </a:pPr>
            <a:endParaRPr sz="1200">
              <a:latin typeface="Calibri"/>
              <a:ea typeface="Calibri"/>
              <a:cs typeface="Calibri"/>
              <a:sym typeface="Calibri"/>
            </a:endParaRPr>
          </a:p>
          <a:p>
            <a:pPr marL="0" lvl="0" indent="0" algn="just" rtl="0">
              <a:spcBef>
                <a:spcPts val="1200"/>
              </a:spcBef>
              <a:spcAft>
                <a:spcPts val="0"/>
              </a:spcAft>
              <a:buNone/>
            </a:pPr>
            <a:endParaRPr sz="1200">
              <a:latin typeface="Calibri"/>
              <a:ea typeface="Calibri"/>
              <a:cs typeface="Calibri"/>
              <a:sym typeface="Calibri"/>
            </a:endParaRPr>
          </a:p>
          <a:p>
            <a:pPr marL="0" lvl="0" indent="0" algn="l" rtl="0">
              <a:spcBef>
                <a:spcPts val="1200"/>
              </a:spcBef>
              <a:spcAft>
                <a:spcPts val="0"/>
              </a:spcAft>
              <a:buNone/>
            </a:pPr>
            <a:endParaRPr>
              <a:latin typeface="Roboto"/>
              <a:ea typeface="Roboto"/>
              <a:cs typeface="Roboto"/>
              <a:sym typeface="Roboto"/>
            </a:endParaRPr>
          </a:p>
        </p:txBody>
      </p:sp>
      <p:pic>
        <p:nvPicPr>
          <p:cNvPr id="106" name="Google Shape;106;p17"/>
          <p:cNvPicPr preferRelativeResize="0"/>
          <p:nvPr/>
        </p:nvPicPr>
        <p:blipFill>
          <a:blip r:embed="rId3">
            <a:alphaModFix/>
          </a:blip>
          <a:stretch>
            <a:fillRect/>
          </a:stretch>
        </p:blipFill>
        <p:spPr>
          <a:xfrm>
            <a:off x="6548825" y="1041725"/>
            <a:ext cx="891500" cy="791125"/>
          </a:xfrm>
          <a:prstGeom prst="rect">
            <a:avLst/>
          </a:prstGeom>
          <a:noFill/>
          <a:ln>
            <a:noFill/>
          </a:ln>
        </p:spPr>
      </p:pic>
      <p:pic>
        <p:nvPicPr>
          <p:cNvPr id="107" name="Google Shape;107;p17"/>
          <p:cNvPicPr preferRelativeResize="0"/>
          <p:nvPr/>
        </p:nvPicPr>
        <p:blipFill>
          <a:blip r:embed="rId4">
            <a:alphaModFix/>
          </a:blip>
          <a:stretch>
            <a:fillRect/>
          </a:stretch>
        </p:blipFill>
        <p:spPr>
          <a:xfrm>
            <a:off x="6551088" y="2495363"/>
            <a:ext cx="886968" cy="795528"/>
          </a:xfrm>
          <a:prstGeom prst="rect">
            <a:avLst/>
          </a:prstGeom>
          <a:noFill/>
          <a:ln>
            <a:noFill/>
          </a:ln>
        </p:spPr>
      </p:pic>
      <p:pic>
        <p:nvPicPr>
          <p:cNvPr id="108" name="Google Shape;108;p17"/>
          <p:cNvPicPr preferRelativeResize="0"/>
          <p:nvPr/>
        </p:nvPicPr>
        <p:blipFill>
          <a:blip r:embed="rId5">
            <a:alphaModFix/>
          </a:blip>
          <a:stretch>
            <a:fillRect/>
          </a:stretch>
        </p:blipFill>
        <p:spPr>
          <a:xfrm>
            <a:off x="6551088" y="3953403"/>
            <a:ext cx="886968" cy="7955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Supporting Work</a:t>
            </a:r>
            <a:endParaRPr/>
          </a:p>
        </p:txBody>
      </p:sp>
      <p:sp>
        <p:nvSpPr>
          <p:cNvPr id="114" name="Google Shape;114;p18"/>
          <p:cNvSpPr txBox="1"/>
          <p:nvPr/>
        </p:nvSpPr>
        <p:spPr>
          <a:xfrm>
            <a:off x="62125" y="1293625"/>
            <a:ext cx="4698600" cy="3762600"/>
          </a:xfrm>
          <a:prstGeom prst="rect">
            <a:avLst/>
          </a:prstGeom>
          <a:noFill/>
          <a:ln>
            <a:noFill/>
          </a:ln>
        </p:spPr>
        <p:txBody>
          <a:bodyPr spcFirstLastPara="1" wrap="square" lIns="91425" tIns="91425" rIns="91425" bIns="91425" anchor="t" anchorCtr="0">
            <a:noAutofit/>
          </a:bodyPr>
          <a:lstStyle/>
          <a:p>
            <a:pPr marL="228600" lvl="0" indent="0" algn="l" rtl="0">
              <a:lnSpc>
                <a:spcPct val="115000"/>
              </a:lnSpc>
              <a:spcBef>
                <a:spcPts val="0"/>
              </a:spcBef>
              <a:spcAft>
                <a:spcPts val="0"/>
              </a:spcAft>
              <a:buNone/>
            </a:pPr>
            <a:r>
              <a:rPr lang="en" sz="1100">
                <a:latin typeface="Calibri"/>
                <a:ea typeface="Calibri"/>
                <a:cs typeface="Calibri"/>
                <a:sym typeface="Calibri"/>
              </a:rPr>
              <a:t>Title : Climate change impacts on fire-weather in south-east Australia</a:t>
            </a:r>
            <a:endParaRPr sz="1100">
              <a:latin typeface="Calibri"/>
              <a:ea typeface="Calibri"/>
              <a:cs typeface="Calibri"/>
              <a:sym typeface="Calibri"/>
            </a:endParaRPr>
          </a:p>
          <a:p>
            <a:pPr marL="228600" lvl="0" indent="0" algn="l" rtl="0">
              <a:lnSpc>
                <a:spcPct val="115000"/>
              </a:lnSpc>
              <a:spcBef>
                <a:spcPts val="200"/>
              </a:spcBef>
              <a:spcAft>
                <a:spcPts val="0"/>
              </a:spcAft>
              <a:buNone/>
            </a:pPr>
            <a:r>
              <a:rPr lang="en" sz="1100">
                <a:latin typeface="Calibri"/>
                <a:ea typeface="Calibri"/>
                <a:cs typeface="Calibri"/>
                <a:sym typeface="Calibri"/>
              </a:rPr>
              <a:t>Author: K. Hennessy, C. Lucas* N. Nicholls* J. Bathols, R. Suppiah and J. Ricketts</a:t>
            </a:r>
            <a:endParaRPr sz="1100">
              <a:latin typeface="Calibri"/>
              <a:ea typeface="Calibri"/>
              <a:cs typeface="Calibri"/>
              <a:sym typeface="Calibri"/>
            </a:endParaRPr>
          </a:p>
          <a:p>
            <a:pPr marL="228600" lvl="0" indent="0" algn="l" rtl="0">
              <a:lnSpc>
                <a:spcPct val="115000"/>
              </a:lnSpc>
              <a:spcBef>
                <a:spcPts val="200"/>
              </a:spcBef>
              <a:spcAft>
                <a:spcPts val="0"/>
              </a:spcAft>
              <a:buNone/>
            </a:pPr>
            <a:endParaRPr sz="1100">
              <a:latin typeface="Calibri"/>
              <a:ea typeface="Calibri"/>
              <a:cs typeface="Calibri"/>
              <a:sym typeface="Calibri"/>
            </a:endParaRPr>
          </a:p>
          <a:p>
            <a:pPr marL="228600" lvl="0" indent="0" algn="l" rtl="0">
              <a:lnSpc>
                <a:spcPct val="115000"/>
              </a:lnSpc>
              <a:spcBef>
                <a:spcPts val="200"/>
              </a:spcBef>
              <a:spcAft>
                <a:spcPts val="0"/>
              </a:spcAft>
              <a:buNone/>
            </a:pPr>
            <a:r>
              <a:rPr lang="en" sz="1100">
                <a:latin typeface="Calibri"/>
                <a:ea typeface="Calibri"/>
                <a:cs typeface="Calibri"/>
                <a:sym typeface="Calibri"/>
              </a:rPr>
              <a:t>Topic: This work </a:t>
            </a:r>
            <a:r>
              <a:rPr lang="en" sz="1100">
                <a:highlight>
                  <a:srgbClr val="FFFFFF"/>
                </a:highlight>
                <a:latin typeface="Calibri"/>
                <a:ea typeface="Calibri"/>
                <a:cs typeface="Calibri"/>
                <a:sym typeface="Calibri"/>
              </a:rPr>
              <a:t>explored how the fire-weather risk is related to climate change and proposed improved methods on assessments of fire risk. Fire-weather risk is affected by a number of weather variables including temperature, humidity, wind speed and precipitation. </a:t>
            </a:r>
            <a:endParaRPr sz="1100">
              <a:highlight>
                <a:srgbClr val="FFFFFF"/>
              </a:highlight>
              <a:latin typeface="Calibri"/>
              <a:ea typeface="Calibri"/>
              <a:cs typeface="Calibri"/>
              <a:sym typeface="Calibri"/>
            </a:endParaRPr>
          </a:p>
          <a:p>
            <a:pPr marL="228600" lvl="0" indent="0" algn="l" rtl="0">
              <a:lnSpc>
                <a:spcPct val="115000"/>
              </a:lnSpc>
              <a:spcBef>
                <a:spcPts val="200"/>
              </a:spcBef>
              <a:spcAft>
                <a:spcPts val="0"/>
              </a:spcAft>
              <a:buNone/>
            </a:pPr>
            <a:endParaRPr sz="1100">
              <a:highlight>
                <a:srgbClr val="FFFFFF"/>
              </a:highlight>
              <a:latin typeface="Calibri"/>
              <a:ea typeface="Calibri"/>
              <a:cs typeface="Calibri"/>
              <a:sym typeface="Calibri"/>
            </a:endParaRPr>
          </a:p>
          <a:p>
            <a:pPr marL="228600" lvl="0" indent="0" algn="l" rtl="0">
              <a:lnSpc>
                <a:spcPct val="115000"/>
              </a:lnSpc>
              <a:spcBef>
                <a:spcPts val="200"/>
              </a:spcBef>
              <a:spcAft>
                <a:spcPts val="0"/>
              </a:spcAft>
              <a:buNone/>
            </a:pPr>
            <a:r>
              <a:rPr lang="en" sz="1100">
                <a:highlight>
                  <a:srgbClr val="FFFFFF"/>
                </a:highlight>
                <a:latin typeface="Calibri"/>
                <a:ea typeface="Calibri"/>
                <a:cs typeface="Calibri"/>
                <a:sym typeface="Calibri"/>
              </a:rPr>
              <a:t>Method: In order to measure the fire-weather risk in a numerical way, Forest Fire Danger Index (FFDI) was introduced as it is commonly used by weather forecasters and fire services agencies in Australia as an indicator of risk and hazard of forest fires. </a:t>
            </a:r>
            <a:endParaRPr sz="1100">
              <a:highlight>
                <a:srgbClr val="FFFFFF"/>
              </a:highlight>
              <a:latin typeface="Calibri"/>
              <a:ea typeface="Calibri"/>
              <a:cs typeface="Calibri"/>
              <a:sym typeface="Calibri"/>
            </a:endParaRPr>
          </a:p>
          <a:p>
            <a:pPr marL="228600" lvl="0" indent="0" algn="l" rtl="0">
              <a:lnSpc>
                <a:spcPct val="115000"/>
              </a:lnSpc>
              <a:spcBef>
                <a:spcPts val="200"/>
              </a:spcBef>
              <a:spcAft>
                <a:spcPts val="0"/>
              </a:spcAft>
              <a:buNone/>
            </a:pPr>
            <a:endParaRPr sz="1100">
              <a:highlight>
                <a:srgbClr val="FFFFFF"/>
              </a:highlight>
              <a:latin typeface="Calibri"/>
              <a:ea typeface="Calibri"/>
              <a:cs typeface="Calibri"/>
              <a:sym typeface="Calibri"/>
            </a:endParaRPr>
          </a:p>
          <a:p>
            <a:pPr marL="228600" lvl="0" indent="0" algn="l" rtl="0">
              <a:lnSpc>
                <a:spcPct val="115000"/>
              </a:lnSpc>
              <a:spcBef>
                <a:spcPts val="200"/>
              </a:spcBef>
              <a:spcAft>
                <a:spcPts val="200"/>
              </a:spcAft>
              <a:buNone/>
            </a:pPr>
            <a:r>
              <a:rPr lang="en" sz="1100">
                <a:highlight>
                  <a:srgbClr val="FFFFFF"/>
                </a:highlight>
                <a:latin typeface="Calibri"/>
                <a:ea typeface="Calibri"/>
                <a:cs typeface="Calibri"/>
                <a:sym typeface="Calibri"/>
              </a:rPr>
              <a:t>Result: This work analyzed FFDI results compared with climate change simulation results.Hennessy et al. mentions Sydney and Coffs Harbour as case studies.And the risk of fire weather for the two major cities are potentially high in the future.</a:t>
            </a:r>
            <a:endParaRPr sz="1100">
              <a:latin typeface="Calibri"/>
              <a:ea typeface="Calibri"/>
              <a:cs typeface="Calibri"/>
              <a:sym typeface="Calibri"/>
            </a:endParaRPr>
          </a:p>
        </p:txBody>
      </p:sp>
      <p:sp>
        <p:nvSpPr>
          <p:cNvPr id="115" name="Google Shape;115;p18"/>
          <p:cNvSpPr txBox="1"/>
          <p:nvPr/>
        </p:nvSpPr>
        <p:spPr>
          <a:xfrm>
            <a:off x="5081175" y="1293625"/>
            <a:ext cx="3699300" cy="31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alibri"/>
                <a:ea typeface="Calibri"/>
                <a:cs typeface="Calibri"/>
                <a:sym typeface="Calibri"/>
              </a:rPr>
              <a:t>Title: Big data integration shows Australian bush-fire frequency is increasing significantly</a:t>
            </a:r>
            <a:endParaRPr sz="1100">
              <a:latin typeface="Calibri"/>
              <a:ea typeface="Calibri"/>
              <a:cs typeface="Calibri"/>
              <a:sym typeface="Calibri"/>
            </a:endParaRPr>
          </a:p>
          <a:p>
            <a:pPr marL="0" lvl="0" indent="0" algn="l" rtl="0">
              <a:spcBef>
                <a:spcPts val="0"/>
              </a:spcBef>
              <a:spcAft>
                <a:spcPts val="0"/>
              </a:spcAft>
              <a:buNone/>
            </a:pPr>
            <a:r>
              <a:rPr lang="en" sz="1100">
                <a:latin typeface="Calibri"/>
                <a:ea typeface="Calibri"/>
                <a:cs typeface="Calibri"/>
                <a:sym typeface="Calibri"/>
              </a:rPr>
              <a:t>Author: R. Dutta, A. Das and J. Aryal</a:t>
            </a:r>
            <a:endParaRPr sz="1100">
              <a:latin typeface="Calibri"/>
              <a:ea typeface="Calibri"/>
              <a:cs typeface="Calibri"/>
              <a:sym typeface="Calibri"/>
            </a:endParaRPr>
          </a:p>
          <a:p>
            <a:pPr marL="0" lvl="0" indent="0" algn="l" rtl="0">
              <a:spcBef>
                <a:spcPts val="0"/>
              </a:spcBef>
              <a:spcAft>
                <a:spcPts val="0"/>
              </a:spcAft>
              <a:buNone/>
            </a:pPr>
            <a:endParaRPr sz="1100">
              <a:latin typeface="Calibri"/>
              <a:ea typeface="Calibri"/>
              <a:cs typeface="Calibri"/>
              <a:sym typeface="Calibri"/>
            </a:endParaRPr>
          </a:p>
          <a:p>
            <a:pPr marL="0" lvl="0" indent="0" algn="l" rtl="0">
              <a:spcBef>
                <a:spcPts val="0"/>
              </a:spcBef>
              <a:spcAft>
                <a:spcPts val="0"/>
              </a:spcAft>
              <a:buNone/>
            </a:pPr>
            <a:endParaRPr sz="1100">
              <a:latin typeface="Calibri"/>
              <a:ea typeface="Calibri"/>
              <a:cs typeface="Calibri"/>
              <a:sym typeface="Calibri"/>
            </a:endParaRPr>
          </a:p>
          <a:p>
            <a:pPr marL="0" lvl="0" indent="0" algn="l" rtl="0">
              <a:spcBef>
                <a:spcPts val="0"/>
              </a:spcBef>
              <a:spcAft>
                <a:spcPts val="0"/>
              </a:spcAft>
              <a:buNone/>
            </a:pPr>
            <a:r>
              <a:rPr lang="en" sz="1100">
                <a:latin typeface="Calibri"/>
                <a:ea typeface="Calibri"/>
                <a:cs typeface="Calibri"/>
                <a:sym typeface="Calibri"/>
              </a:rPr>
              <a:t>Topic: </a:t>
            </a:r>
            <a:r>
              <a:rPr lang="en" sz="1100">
                <a:highlight>
                  <a:srgbClr val="FFFFFF"/>
                </a:highlight>
                <a:latin typeface="Calibri"/>
                <a:ea typeface="Calibri"/>
                <a:cs typeface="Calibri"/>
                <a:sym typeface="Calibri"/>
              </a:rPr>
              <a:t>There is an aim to derive the contextual information of a model to calculate accurate prediction for future bushfire hotspots.</a:t>
            </a:r>
            <a:endParaRPr sz="1100">
              <a:latin typeface="Calibri"/>
              <a:ea typeface="Calibri"/>
              <a:cs typeface="Calibri"/>
              <a:sym typeface="Calibri"/>
            </a:endParaRPr>
          </a:p>
          <a:p>
            <a:pPr marL="0" lvl="0" indent="0" algn="l" rtl="0">
              <a:spcBef>
                <a:spcPts val="0"/>
              </a:spcBef>
              <a:spcAft>
                <a:spcPts val="0"/>
              </a:spcAft>
              <a:buNone/>
            </a:pPr>
            <a:endParaRPr sz="1100">
              <a:latin typeface="Calibri"/>
              <a:ea typeface="Calibri"/>
              <a:cs typeface="Calibri"/>
              <a:sym typeface="Calibri"/>
            </a:endParaRPr>
          </a:p>
          <a:p>
            <a:pPr marL="0" lvl="0" indent="0" algn="l" rtl="0">
              <a:spcBef>
                <a:spcPts val="0"/>
              </a:spcBef>
              <a:spcAft>
                <a:spcPts val="0"/>
              </a:spcAft>
              <a:buNone/>
            </a:pPr>
            <a:r>
              <a:rPr lang="en" sz="1100">
                <a:latin typeface="Calibri"/>
                <a:ea typeface="Calibri"/>
                <a:cs typeface="Calibri"/>
                <a:sym typeface="Calibri"/>
              </a:rPr>
              <a:t>Method: </a:t>
            </a:r>
            <a:r>
              <a:rPr lang="en" sz="1100">
                <a:highlight>
                  <a:srgbClr val="FFFFFF"/>
                </a:highlight>
                <a:latin typeface="Calibri"/>
                <a:ea typeface="Calibri"/>
                <a:cs typeface="Calibri"/>
                <a:sym typeface="Calibri"/>
              </a:rPr>
              <a:t>From weekly climatic surfaces, researchers developed an ensemble method on the basis of a two-layered machine learning model to establish a relationship between fire incidence and climatic data to provide highly accurate bushfire incidence hot spot estimation with a global accuracy of 91%</a:t>
            </a:r>
            <a:endParaRPr sz="1100">
              <a:highlight>
                <a:srgbClr val="FFFFFF"/>
              </a:highlight>
              <a:latin typeface="Calibri"/>
              <a:ea typeface="Calibri"/>
              <a:cs typeface="Calibri"/>
              <a:sym typeface="Calibri"/>
            </a:endParaRPr>
          </a:p>
          <a:p>
            <a:pPr marL="0" lvl="0" indent="0" algn="l" rtl="0">
              <a:spcBef>
                <a:spcPts val="0"/>
              </a:spcBef>
              <a:spcAft>
                <a:spcPts val="0"/>
              </a:spcAft>
              <a:buNone/>
            </a:pPr>
            <a:endParaRPr sz="1100">
              <a:highlight>
                <a:srgbClr val="FFFFFF"/>
              </a:highlight>
              <a:latin typeface="Calibri"/>
              <a:ea typeface="Calibri"/>
              <a:cs typeface="Calibri"/>
              <a:sym typeface="Calibri"/>
            </a:endParaRPr>
          </a:p>
          <a:p>
            <a:pPr marL="0" lvl="0" indent="0" algn="l" rtl="0">
              <a:spcBef>
                <a:spcPts val="0"/>
              </a:spcBef>
              <a:spcAft>
                <a:spcPts val="0"/>
              </a:spcAft>
              <a:buNone/>
            </a:pPr>
            <a:r>
              <a:rPr lang="en" sz="1100">
                <a:highlight>
                  <a:srgbClr val="FFFFFF"/>
                </a:highlight>
                <a:latin typeface="Calibri"/>
                <a:ea typeface="Calibri"/>
                <a:cs typeface="Calibri"/>
                <a:sym typeface="Calibri"/>
              </a:rPr>
              <a:t>Result:  Their analysis also showed that Australian weekly bushfire frequencies increased by 40% over the last 5 years, especially during the late summer months, indicating a serious climatic shift. Data from two NASA satellites, the Terra and Aqua satellites, detect the emission of infrared radiation by fires.</a:t>
            </a:r>
            <a:endParaRPr sz="1100">
              <a:highlight>
                <a:srgbClr val="FFFFFF"/>
              </a:highlight>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311725" y="414625"/>
            <a:ext cx="2904300" cy="71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Data Collection </a:t>
            </a:r>
            <a:endParaRPr/>
          </a:p>
        </p:txBody>
      </p:sp>
      <p:sp>
        <p:nvSpPr>
          <p:cNvPr id="121" name="Google Shape;121;p19"/>
          <p:cNvSpPr txBox="1">
            <a:spLocks noGrp="1"/>
          </p:cNvSpPr>
          <p:nvPr>
            <p:ph type="body" idx="4294967295"/>
          </p:nvPr>
        </p:nvSpPr>
        <p:spPr>
          <a:xfrm>
            <a:off x="1282875" y="1316700"/>
            <a:ext cx="3127500" cy="6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Font typeface="Calibri"/>
              <a:buChar char="●"/>
            </a:pPr>
            <a:r>
              <a:rPr lang="en">
                <a:solidFill>
                  <a:srgbClr val="000000"/>
                </a:solidFill>
                <a:latin typeface="Calibri"/>
                <a:ea typeface="Calibri"/>
                <a:cs typeface="Calibri"/>
                <a:sym typeface="Calibri"/>
              </a:rPr>
              <a:t>Fire Dataset</a:t>
            </a:r>
            <a:endParaRPr>
              <a:solidFill>
                <a:srgbClr val="000000"/>
              </a:solidFill>
              <a:latin typeface="Calibri"/>
              <a:ea typeface="Calibri"/>
              <a:cs typeface="Calibri"/>
              <a:sym typeface="Calibri"/>
            </a:endParaRPr>
          </a:p>
          <a:p>
            <a:pPr marL="914400" lvl="1" indent="-298450" algn="l" rtl="0">
              <a:spcBef>
                <a:spcPts val="0"/>
              </a:spcBef>
              <a:spcAft>
                <a:spcPts val="0"/>
              </a:spcAft>
              <a:buClr>
                <a:srgbClr val="000000"/>
              </a:buClr>
              <a:buSzPts val="1100"/>
              <a:buFont typeface="Calibri"/>
              <a:buChar char="○"/>
            </a:pPr>
            <a:r>
              <a:rPr lang="en">
                <a:solidFill>
                  <a:srgbClr val="000000"/>
                </a:solidFill>
                <a:latin typeface="Calibri"/>
                <a:ea typeface="Calibri"/>
                <a:cs typeface="Calibri"/>
                <a:sym typeface="Calibri"/>
              </a:rPr>
              <a:t>08.01.2019 - 01.11.2020</a:t>
            </a:r>
            <a:endParaRPr>
              <a:solidFill>
                <a:srgbClr val="000000"/>
              </a:solidFill>
              <a:latin typeface="Calibri"/>
              <a:ea typeface="Calibri"/>
              <a:cs typeface="Calibri"/>
              <a:sym typeface="Calibri"/>
            </a:endParaRPr>
          </a:p>
        </p:txBody>
      </p:sp>
      <p:sp>
        <p:nvSpPr>
          <p:cNvPr id="122" name="Google Shape;122;p19"/>
          <p:cNvSpPr txBox="1"/>
          <p:nvPr/>
        </p:nvSpPr>
        <p:spPr>
          <a:xfrm>
            <a:off x="4128325" y="238425"/>
            <a:ext cx="3511500" cy="933300"/>
          </a:xfrm>
          <a:prstGeom prst="rect">
            <a:avLst/>
          </a:prstGeom>
          <a:noFill/>
          <a:ln>
            <a:noFill/>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FFFFFF"/>
              </a:buClr>
              <a:buSzPts val="1000"/>
              <a:buFont typeface="Calibri"/>
              <a:buChar char="●"/>
            </a:pPr>
            <a:r>
              <a:rPr lang="en" sz="1000">
                <a:solidFill>
                  <a:srgbClr val="FFFFFF"/>
                </a:solidFill>
                <a:latin typeface="Calibri"/>
                <a:ea typeface="Calibri"/>
                <a:cs typeface="Calibri"/>
                <a:sym typeface="Calibri"/>
              </a:rPr>
              <a:t>Open-source database</a:t>
            </a:r>
            <a:endParaRPr sz="1000">
              <a:solidFill>
                <a:srgbClr val="FFFFFF"/>
              </a:solidFill>
              <a:latin typeface="Calibri"/>
              <a:ea typeface="Calibri"/>
              <a:cs typeface="Calibri"/>
              <a:sym typeface="Calibri"/>
            </a:endParaRPr>
          </a:p>
          <a:p>
            <a:pPr marL="457200" lvl="0" indent="-292100" algn="l" rtl="0">
              <a:lnSpc>
                <a:spcPct val="115000"/>
              </a:lnSpc>
              <a:spcBef>
                <a:spcPts val="0"/>
              </a:spcBef>
              <a:spcAft>
                <a:spcPts val="0"/>
              </a:spcAft>
              <a:buClr>
                <a:srgbClr val="FFFFFF"/>
              </a:buClr>
              <a:buSzPts val="1000"/>
              <a:buFont typeface="Calibri"/>
              <a:buChar char="●"/>
            </a:pPr>
            <a:r>
              <a:rPr lang="en" sz="1000">
                <a:solidFill>
                  <a:srgbClr val="FFFFFF"/>
                </a:solidFill>
                <a:latin typeface="Calibri"/>
                <a:ea typeface="Calibri"/>
                <a:cs typeface="Calibri"/>
                <a:sym typeface="Calibri"/>
              </a:rPr>
              <a:t>Australian Government Bureau Of Meteorology (BOM) </a:t>
            </a:r>
            <a:endParaRPr sz="1000">
              <a:solidFill>
                <a:srgbClr val="FFFFFF"/>
              </a:solidFill>
              <a:latin typeface="Calibri"/>
              <a:ea typeface="Calibri"/>
              <a:cs typeface="Calibri"/>
              <a:sym typeface="Calibri"/>
            </a:endParaRPr>
          </a:p>
          <a:p>
            <a:pPr marL="457200" lvl="0" indent="-292100" algn="l" rtl="0">
              <a:lnSpc>
                <a:spcPct val="115000"/>
              </a:lnSpc>
              <a:spcBef>
                <a:spcPts val="0"/>
              </a:spcBef>
              <a:spcAft>
                <a:spcPts val="0"/>
              </a:spcAft>
              <a:buClr>
                <a:srgbClr val="FFFFFF"/>
              </a:buClr>
              <a:buSzPts val="1000"/>
              <a:buFont typeface="Calibri"/>
              <a:buChar char="●"/>
            </a:pPr>
            <a:r>
              <a:rPr lang="en" sz="1000">
                <a:solidFill>
                  <a:srgbClr val="FFFFFF"/>
                </a:solidFill>
                <a:latin typeface="Calibri"/>
                <a:ea typeface="Calibri"/>
                <a:cs typeface="Calibri"/>
                <a:sym typeface="Calibri"/>
              </a:rPr>
              <a:t>Kaggle</a:t>
            </a:r>
            <a:endParaRPr sz="1000">
              <a:solidFill>
                <a:srgbClr val="FFFFFF"/>
              </a:solidFill>
              <a:latin typeface="Calibri"/>
              <a:ea typeface="Calibri"/>
              <a:cs typeface="Calibri"/>
              <a:sym typeface="Calibri"/>
            </a:endParaRPr>
          </a:p>
        </p:txBody>
      </p:sp>
      <p:sp>
        <p:nvSpPr>
          <p:cNvPr id="123" name="Google Shape;123;p19"/>
          <p:cNvSpPr txBox="1"/>
          <p:nvPr/>
        </p:nvSpPr>
        <p:spPr>
          <a:xfrm>
            <a:off x="4740100" y="1434225"/>
            <a:ext cx="2734200" cy="3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24" name="Google Shape;124;p19"/>
          <p:cNvSpPr txBox="1"/>
          <p:nvPr/>
        </p:nvSpPr>
        <p:spPr>
          <a:xfrm>
            <a:off x="5023100" y="1316700"/>
            <a:ext cx="3127500" cy="6237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000000"/>
              </a:buClr>
              <a:buSzPts val="1300"/>
              <a:buFont typeface="Roboto"/>
              <a:buChar char="●"/>
            </a:pPr>
            <a:r>
              <a:rPr lang="en" sz="1300">
                <a:latin typeface="Calibri"/>
                <a:ea typeface="Calibri"/>
                <a:cs typeface="Calibri"/>
                <a:sym typeface="Calibri"/>
              </a:rPr>
              <a:t>Weather Dataset</a:t>
            </a:r>
            <a:endParaRPr sz="1300">
              <a:latin typeface="Calibri"/>
              <a:ea typeface="Calibri"/>
              <a:cs typeface="Calibri"/>
              <a:sym typeface="Calibri"/>
            </a:endParaRPr>
          </a:p>
          <a:p>
            <a:pPr marL="914400" lvl="1" indent="-298450" algn="l" rtl="0">
              <a:lnSpc>
                <a:spcPct val="115000"/>
              </a:lnSpc>
              <a:spcBef>
                <a:spcPts val="0"/>
              </a:spcBef>
              <a:spcAft>
                <a:spcPts val="0"/>
              </a:spcAft>
              <a:buClr>
                <a:srgbClr val="000000"/>
              </a:buClr>
              <a:buSzPts val="1100"/>
              <a:buFont typeface="Calibri"/>
              <a:buChar char="○"/>
            </a:pPr>
            <a:r>
              <a:rPr lang="en" sz="1100">
                <a:latin typeface="Calibri"/>
                <a:ea typeface="Calibri"/>
                <a:cs typeface="Calibri"/>
                <a:sym typeface="Calibri"/>
              </a:rPr>
              <a:t>12.01.2008 - 12.31.2019</a:t>
            </a:r>
            <a:endParaRPr>
              <a:latin typeface="Calibri"/>
              <a:ea typeface="Calibri"/>
              <a:cs typeface="Calibri"/>
              <a:sym typeface="Calibri"/>
            </a:endParaRPr>
          </a:p>
        </p:txBody>
      </p:sp>
      <p:pic>
        <p:nvPicPr>
          <p:cNvPr id="125" name="Google Shape;125;p19"/>
          <p:cNvPicPr preferRelativeResize="0"/>
          <p:nvPr/>
        </p:nvPicPr>
        <p:blipFill>
          <a:blip r:embed="rId3">
            <a:alphaModFix/>
          </a:blip>
          <a:stretch>
            <a:fillRect/>
          </a:stretch>
        </p:blipFill>
        <p:spPr>
          <a:xfrm>
            <a:off x="5023100" y="1826850"/>
            <a:ext cx="2331751" cy="3125400"/>
          </a:xfrm>
          <a:prstGeom prst="rect">
            <a:avLst/>
          </a:prstGeom>
          <a:noFill/>
          <a:ln>
            <a:noFill/>
          </a:ln>
        </p:spPr>
      </p:pic>
      <p:pic>
        <p:nvPicPr>
          <p:cNvPr id="126" name="Google Shape;126;p19"/>
          <p:cNvPicPr preferRelativeResize="0"/>
          <p:nvPr/>
        </p:nvPicPr>
        <p:blipFill>
          <a:blip r:embed="rId4">
            <a:alphaModFix/>
          </a:blip>
          <a:stretch>
            <a:fillRect/>
          </a:stretch>
        </p:blipFill>
        <p:spPr>
          <a:xfrm>
            <a:off x="1282875" y="1940400"/>
            <a:ext cx="3010131" cy="28982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Selection </a:t>
            </a:r>
            <a:endParaRPr/>
          </a:p>
        </p:txBody>
      </p:sp>
      <p:sp>
        <p:nvSpPr>
          <p:cNvPr id="132" name="Google Shape;132;p20"/>
          <p:cNvSpPr txBox="1">
            <a:spLocks noGrp="1"/>
          </p:cNvSpPr>
          <p:nvPr>
            <p:ph type="body" idx="1"/>
          </p:nvPr>
        </p:nvSpPr>
        <p:spPr>
          <a:xfrm>
            <a:off x="65175" y="1292775"/>
            <a:ext cx="3999900" cy="3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 Dataset: Latitude, Longitude, Date </a:t>
            </a:r>
            <a:endParaRPr/>
          </a:p>
          <a:p>
            <a:pPr marL="0" lvl="0" indent="0" algn="l" rtl="0">
              <a:spcBef>
                <a:spcPts val="1600"/>
              </a:spcBef>
              <a:spcAft>
                <a:spcPts val="1600"/>
              </a:spcAft>
              <a:buNone/>
            </a:pPr>
            <a:endParaRPr/>
          </a:p>
        </p:txBody>
      </p:sp>
      <p:sp>
        <p:nvSpPr>
          <p:cNvPr id="133" name="Google Shape;133;p20"/>
          <p:cNvSpPr txBox="1">
            <a:spLocks noGrp="1"/>
          </p:cNvSpPr>
          <p:nvPr>
            <p:ph type="body" idx="2"/>
          </p:nvPr>
        </p:nvSpPr>
        <p:spPr>
          <a:xfrm>
            <a:off x="65175" y="3082850"/>
            <a:ext cx="6591000" cy="346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Weather Dataset: Location, MinTemp, MaxTemp, Wind Speed, Rainfall, Humidity</a:t>
            </a:r>
            <a:endParaRPr/>
          </a:p>
        </p:txBody>
      </p:sp>
      <p:pic>
        <p:nvPicPr>
          <p:cNvPr id="134" name="Google Shape;134;p20"/>
          <p:cNvPicPr preferRelativeResize="0"/>
          <p:nvPr/>
        </p:nvPicPr>
        <p:blipFill>
          <a:blip r:embed="rId3">
            <a:alphaModFix/>
          </a:blip>
          <a:stretch>
            <a:fillRect/>
          </a:stretch>
        </p:blipFill>
        <p:spPr>
          <a:xfrm>
            <a:off x="65175" y="1573500"/>
            <a:ext cx="8148750" cy="1554175"/>
          </a:xfrm>
          <a:prstGeom prst="rect">
            <a:avLst/>
          </a:prstGeom>
          <a:noFill/>
          <a:ln>
            <a:noFill/>
          </a:ln>
        </p:spPr>
      </p:pic>
      <p:pic>
        <p:nvPicPr>
          <p:cNvPr id="135" name="Google Shape;135;p20"/>
          <p:cNvPicPr preferRelativeResize="0"/>
          <p:nvPr/>
        </p:nvPicPr>
        <p:blipFill>
          <a:blip r:embed="rId4">
            <a:alphaModFix/>
          </a:blip>
          <a:stretch>
            <a:fillRect/>
          </a:stretch>
        </p:blipFill>
        <p:spPr>
          <a:xfrm>
            <a:off x="241975" y="3369725"/>
            <a:ext cx="4587749" cy="1711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Visualization </a:t>
            </a:r>
            <a:endParaRPr/>
          </a:p>
        </p:txBody>
      </p:sp>
      <p:sp>
        <p:nvSpPr>
          <p:cNvPr id="141" name="Google Shape;141;p21"/>
          <p:cNvSpPr txBox="1">
            <a:spLocks noGrp="1"/>
          </p:cNvSpPr>
          <p:nvPr>
            <p:ph type="body" idx="1"/>
          </p:nvPr>
        </p:nvSpPr>
        <p:spPr>
          <a:xfrm>
            <a:off x="4256175" y="266475"/>
            <a:ext cx="4231200" cy="116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b="1">
                <a:solidFill>
                  <a:srgbClr val="000000"/>
                </a:solidFill>
              </a:rPr>
              <a:t>Part 1 -  Australian Bushfires from August to December 2019</a:t>
            </a:r>
            <a:endParaRPr sz="1800" b="1">
              <a:solidFill>
                <a:srgbClr val="000000"/>
              </a:solidFill>
            </a:endParaRPr>
          </a:p>
        </p:txBody>
      </p:sp>
      <p:sp>
        <p:nvSpPr>
          <p:cNvPr id="142" name="Google Shape;142;p21"/>
          <p:cNvSpPr txBox="1">
            <a:spLocks noGrp="1"/>
          </p:cNvSpPr>
          <p:nvPr>
            <p:ph type="body" idx="1"/>
          </p:nvPr>
        </p:nvSpPr>
        <p:spPr>
          <a:xfrm>
            <a:off x="4374950" y="2693675"/>
            <a:ext cx="4231200" cy="116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b="1">
                <a:solidFill>
                  <a:srgbClr val="000000"/>
                </a:solidFill>
              </a:rPr>
              <a:t>Part 2 - Historical Australian weather trend from 2008 to 2018 in five main weather features</a:t>
            </a:r>
            <a:endParaRPr sz="1800" b="1">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Visualization Part 1 - Fire Dataset (1)</a:t>
            </a:r>
            <a:endParaRPr/>
          </a:p>
        </p:txBody>
      </p:sp>
      <p:pic>
        <p:nvPicPr>
          <p:cNvPr id="148" name="Google Shape;148;p22"/>
          <p:cNvPicPr preferRelativeResize="0"/>
          <p:nvPr/>
        </p:nvPicPr>
        <p:blipFill>
          <a:blip r:embed="rId3">
            <a:alphaModFix/>
          </a:blip>
          <a:stretch>
            <a:fillRect/>
          </a:stretch>
        </p:blipFill>
        <p:spPr>
          <a:xfrm>
            <a:off x="1140038" y="1351800"/>
            <a:ext cx="6863925" cy="3622625"/>
          </a:xfrm>
          <a:prstGeom prst="rect">
            <a:avLst/>
          </a:prstGeom>
          <a:noFill/>
          <a:ln>
            <a:noFill/>
          </a:ln>
        </p:spPr>
      </p:pic>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3399</Words>
  <Application>Microsoft Office PowerPoint</Application>
  <PresentationFormat>On-screen Show (16:9)</PresentationFormat>
  <Paragraphs>221</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Roboto</vt:lpstr>
      <vt:lpstr>Calibri</vt:lpstr>
      <vt:lpstr>Arial</vt:lpstr>
      <vt:lpstr>Merriweather</vt:lpstr>
      <vt:lpstr>Times New Roman</vt:lpstr>
      <vt:lpstr>Paradigm</vt:lpstr>
      <vt:lpstr>2019 Australian Bushfires and Weather Trend Analysis</vt:lpstr>
      <vt:lpstr>Introduction </vt:lpstr>
      <vt:lpstr>Introduction </vt:lpstr>
      <vt:lpstr>Purpose of the project</vt:lpstr>
      <vt:lpstr>Supporting Work</vt:lpstr>
      <vt:lpstr>Data Collection </vt:lpstr>
      <vt:lpstr>Feature Selection </vt:lpstr>
      <vt:lpstr>Data Visualization </vt:lpstr>
      <vt:lpstr>Data Visualization Part 1 - Fire Dataset (1)</vt:lpstr>
      <vt:lpstr>Data Visualization Part 1- Fire Dataset (2) </vt:lpstr>
      <vt:lpstr>Data Visualization Part 1- Fire Dataset (3) </vt:lpstr>
      <vt:lpstr>Data Visualization Part 1- Fire Dataset (4) </vt:lpstr>
      <vt:lpstr>Data Visualization Part 1- Fire Dataset (5) </vt:lpstr>
      <vt:lpstr>Evaluation from Data Visualization Part 2</vt:lpstr>
      <vt:lpstr>Data Visualization Part 2- Max Temperature </vt:lpstr>
      <vt:lpstr>Data Visualization Part 2- Min Temperature </vt:lpstr>
      <vt:lpstr>Data Visualization Part 2- Rainfall </vt:lpstr>
      <vt:lpstr>Data Visualization Part 2- Humidity </vt:lpstr>
      <vt:lpstr>Data Visualization Part 2- Wind Speed </vt:lpstr>
      <vt:lpstr>Application of Principles </vt:lpstr>
      <vt:lpstr>Methods</vt:lpstr>
      <vt:lpstr>PowerPoint Presentation</vt:lpstr>
      <vt:lpstr>Visualization Techniques </vt:lpstr>
      <vt:lpstr>Discussion </vt:lpstr>
      <vt:lpstr>Discussion (cont.)</vt:lpstr>
      <vt:lpstr>Discussion for Data Preprocessing (cont.)</vt:lpstr>
      <vt:lpstr>Future Work</vt:lpstr>
      <vt:lpstr>References</vt:lpstr>
      <vt:lpstr>Group 16 2019 Australian Bushfires and Weather Trend Analysis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 Australian Bushfires and Weather Trend Analysis</dc:title>
  <cp:lastModifiedBy>1215 tpj</cp:lastModifiedBy>
  <cp:revision>2</cp:revision>
  <dcterms:modified xsi:type="dcterms:W3CDTF">2020-08-12T00:43:26Z</dcterms:modified>
</cp:coreProperties>
</file>